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813" r:id="rId1"/>
    <p:sldMasterId id="2147483822" r:id="rId2"/>
  </p:sldMasterIdLst>
  <p:notesMasterIdLst>
    <p:notesMasterId r:id="rId55"/>
  </p:notesMasterIdLst>
  <p:sldIdLst>
    <p:sldId id="334" r:id="rId3"/>
    <p:sldId id="445" r:id="rId4"/>
    <p:sldId id="328" r:id="rId5"/>
    <p:sldId id="448" r:id="rId6"/>
    <p:sldId id="449" r:id="rId7"/>
    <p:sldId id="478" r:id="rId8"/>
    <p:sldId id="481" r:id="rId9"/>
    <p:sldId id="450" r:id="rId10"/>
    <p:sldId id="462" r:id="rId11"/>
    <p:sldId id="463" r:id="rId12"/>
    <p:sldId id="475" r:id="rId13"/>
    <p:sldId id="435" r:id="rId14"/>
    <p:sldId id="436" r:id="rId15"/>
    <p:sldId id="429" r:id="rId16"/>
    <p:sldId id="451" r:id="rId17"/>
    <p:sldId id="452" r:id="rId18"/>
    <p:sldId id="447" r:id="rId19"/>
    <p:sldId id="479" r:id="rId20"/>
    <p:sldId id="346" r:id="rId21"/>
    <p:sldId id="348" r:id="rId22"/>
    <p:sldId id="347" r:id="rId23"/>
    <p:sldId id="349" r:id="rId24"/>
    <p:sldId id="364" r:id="rId25"/>
    <p:sldId id="342" r:id="rId26"/>
    <p:sldId id="363" r:id="rId27"/>
    <p:sldId id="338" r:id="rId28"/>
    <p:sldId id="361" r:id="rId29"/>
    <p:sldId id="352" r:id="rId30"/>
    <p:sldId id="362" r:id="rId31"/>
    <p:sldId id="360" r:id="rId32"/>
    <p:sldId id="464" r:id="rId33"/>
    <p:sldId id="480" r:id="rId34"/>
    <p:sldId id="335" r:id="rId35"/>
    <p:sldId id="336" r:id="rId36"/>
    <p:sldId id="466" r:id="rId37"/>
    <p:sldId id="467" r:id="rId38"/>
    <p:sldId id="339" r:id="rId39"/>
    <p:sldId id="340" r:id="rId40"/>
    <p:sldId id="341" r:id="rId41"/>
    <p:sldId id="468" r:id="rId42"/>
    <p:sldId id="469" r:id="rId43"/>
    <p:sldId id="344" r:id="rId44"/>
    <p:sldId id="345" r:id="rId45"/>
    <p:sldId id="470" r:id="rId46"/>
    <p:sldId id="471" r:id="rId47"/>
    <p:sldId id="472" r:id="rId48"/>
    <p:sldId id="473" r:id="rId49"/>
    <p:sldId id="350" r:id="rId50"/>
    <p:sldId id="351" r:id="rId51"/>
    <p:sldId id="474" r:id="rId52"/>
    <p:sldId id="353" r:id="rId53"/>
    <p:sldId id="333" r:id="rId54"/>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8" userDrawn="1">
          <p15:clr>
            <a:srgbClr val="A4A3A4"/>
          </p15:clr>
        </p15:guide>
        <p15:guide id="2" orient="horz" pos="191">
          <p15:clr>
            <a:srgbClr val="A4A3A4"/>
          </p15:clr>
        </p15:guide>
        <p15:guide id="3" orient="horz" pos="985" userDrawn="1">
          <p15:clr>
            <a:srgbClr val="A4A3A4"/>
          </p15:clr>
        </p15:guide>
        <p15:guide id="4" orient="horz" pos="849" userDrawn="1">
          <p15:clr>
            <a:srgbClr val="A4A3A4"/>
          </p15:clr>
        </p15:guide>
        <p15:guide id="5" orient="horz" pos="3049">
          <p15:clr>
            <a:srgbClr val="A4A3A4"/>
          </p15:clr>
        </p15:guide>
        <p15:guide id="6" orient="horz" pos="3162" userDrawn="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ULIN, Anne (DGS/PP/PP1)" initials="MA(" lastIdx="4" clrIdx="2">
    <p:extLst>
      <p:ext uri="{19B8F6BF-5375-455C-9EA6-DF929625EA0E}">
        <p15:presenceInfo xmlns:p15="http://schemas.microsoft.com/office/powerpoint/2012/main" userId="S-1-5-21-27022435-3177379373-3347635678-96176" providerId="AD"/>
      </p:ext>
    </p:extLst>
  </p:cmAuthor>
  <p:cmAuthor id="2" name="MIRON DE L'ESPINAY, Albane (DGOS/SOUS-DIR PILOTAGE PERFORMANCE/PF4)" initials="MDLA(PP" lastIdx="1" clrIdx="1">
    <p:extLst>
      <p:ext uri="{19B8F6BF-5375-455C-9EA6-DF929625EA0E}">
        <p15:presenceInfo xmlns:p15="http://schemas.microsoft.com/office/powerpoint/2012/main" userId="S-1-5-21-27022435-3177379373-3347635678-86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262664"/>
    <a:srgbClr val="2C2C78"/>
    <a:srgbClr val="60CCAB"/>
    <a:srgbClr val="3DB97B"/>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20" autoAdjust="0"/>
    <p:restoredTop sz="94660" autoAdjust="0"/>
  </p:normalViewPr>
  <p:slideViewPr>
    <p:cSldViewPr showGuides="1">
      <p:cViewPr varScale="1">
        <p:scale>
          <a:sx n="84" d="100"/>
          <a:sy n="84" d="100"/>
        </p:scale>
        <p:origin x="856" y="40"/>
      </p:cViewPr>
      <p:guideLst>
        <p:guide orient="horz" pos="2618"/>
        <p:guide orient="horz" pos="191"/>
        <p:guide orient="horz" pos="985"/>
        <p:guide orient="horz" pos="849"/>
        <p:guide orient="horz" pos="3049"/>
        <p:guide orient="horz" pos="3162"/>
        <p:guide pos="2880"/>
        <p:guide pos="476"/>
        <p:guide pos="5193"/>
        <p:guide pos="546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68-4CE8-A6CA-054CC4649E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68-4CE8-A6CA-054CC4649E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68-4CE8-A6CA-054CC4649E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68-4CE8-A6CA-054CC4649E2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468-4CE8-A6CA-054CC4649E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468-4CE8-A6CA-054CC4649E2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468-4CE8-A6CA-054CC4649E2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468-4CE8-A6CA-054CC4649E2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468-4CE8-A6CA-054CC4649E2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468-4CE8-A6CA-054CC4649E2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468-4CE8-A6CA-054CC4649E21}"/>
              </c:ext>
            </c:extLst>
          </c:dPt>
          <c:dLbls>
            <c:dLbl>
              <c:idx val="0"/>
              <c:layout>
                <c:manualLayout>
                  <c:x val="0.26892654835522439"/>
                  <c:y val="2.24224203016477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68-4CE8-A6CA-054CC4649E21}"/>
                </c:ext>
              </c:extLst>
            </c:dLbl>
            <c:dLbl>
              <c:idx val="1"/>
              <c:layout>
                <c:manualLayout>
                  <c:x val="0.21904995340737854"/>
                  <c:y val="0.1413587942564175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68-4CE8-A6CA-054CC4649E21}"/>
                </c:ext>
              </c:extLst>
            </c:dLbl>
            <c:dLbl>
              <c:idx val="2"/>
              <c:layout>
                <c:manualLayout>
                  <c:x val="0.12852006804335764"/>
                  <c:y val="0.3269451504784956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68-4CE8-A6CA-054CC4649E21}"/>
                </c:ext>
              </c:extLst>
            </c:dLbl>
            <c:dLbl>
              <c:idx val="3"/>
              <c:layout>
                <c:manualLayout>
                  <c:x val="0.10546139151185271"/>
                  <c:y val="-9.53560402511247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468-4CE8-A6CA-054CC4649E21}"/>
                </c:ext>
              </c:extLst>
            </c:dLbl>
            <c:dLbl>
              <c:idx val="4"/>
              <c:layout>
                <c:manualLayout>
                  <c:x val="-9.4832867087326397E-2"/>
                  <c:y val="0.3389572832807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468-4CE8-A6CA-054CC4649E21}"/>
                </c:ext>
              </c:extLst>
            </c:dLbl>
            <c:dLbl>
              <c:idx val="5"/>
              <c:layout>
                <c:manualLayout>
                  <c:x val="-0.15009716426497494"/>
                  <c:y val="0.21010094723691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468-4CE8-A6CA-054CC4649E21}"/>
                </c:ext>
              </c:extLst>
            </c:dLbl>
            <c:dLbl>
              <c:idx val="6"/>
              <c:layout>
                <c:manualLayout>
                  <c:x val="-0.23916733664175777"/>
                  <c:y val="5.78098989247610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468-4CE8-A6CA-054CC4649E21}"/>
                </c:ext>
              </c:extLst>
            </c:dLbl>
            <c:dLbl>
              <c:idx val="7"/>
              <c:layout>
                <c:manualLayout>
                  <c:x val="-0.19774813632974705"/>
                  <c:y val="-3.21777179846569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468-4CE8-A6CA-054CC4649E21}"/>
                </c:ext>
              </c:extLst>
            </c:dLbl>
            <c:dLbl>
              <c:idx val="8"/>
              <c:layout>
                <c:manualLayout>
                  <c:x val="-5.2730695755926323E-2"/>
                  <c:y val="-7.376860599053611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468-4CE8-A6CA-054CC4649E21}"/>
                </c:ext>
              </c:extLst>
            </c:dLbl>
            <c:dLbl>
              <c:idx val="9"/>
              <c:layout>
                <c:manualLayout>
                  <c:x val="4.9215316038864601E-2"/>
                  <c:y val="-6.09392832095733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1468-4CE8-A6CA-054CC4649E21}"/>
                </c:ext>
              </c:extLst>
            </c:dLbl>
            <c:dLbl>
              <c:idx val="10"/>
              <c:layout>
                <c:manualLayout>
                  <c:x val="0.158192087267779"/>
                  <c:y val="-5.13172911238512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1468-4CE8-A6CA-054CC4649E21}"/>
                </c:ext>
              </c:extLst>
            </c:dLbl>
            <c:dLbl>
              <c:idx val="11"/>
              <c:layout>
                <c:manualLayout>
                  <c:x val="0.10721908137038359"/>
                  <c:y val="-6.166165582953134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1468-4CE8-A6CA-054CC4649E21}"/>
                </c:ext>
              </c:extLst>
            </c:dLbl>
            <c:dLbl>
              <c:idx val="12"/>
              <c:layout>
                <c:manualLayout>
                  <c:x val="-6.6792214624173382E-2"/>
                  <c:y val="-7.00700634426492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1468-4CE8-A6CA-054CC4649E21}"/>
                </c:ext>
              </c:extLst>
            </c:dLbl>
            <c:dLbl>
              <c:idx val="13"/>
              <c:layout>
                <c:manualLayout>
                  <c:x val="0.21971123231635969"/>
                  <c:y val="-4.48448406032955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1468-4CE8-A6CA-054CC4649E21}"/>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'plot-data'!$B$55:$B$65</c:f>
              <c:strCache>
                <c:ptCount val="11"/>
                <c:pt idx="0">
                  <c:v>Paramédical - Ville</c:v>
                </c:pt>
                <c:pt idx="1">
                  <c:v>Paramédical - Hôpital</c:v>
                </c:pt>
                <c:pt idx="2">
                  <c:v>Médecin Généraliste - Hôpital</c:v>
                </c:pt>
                <c:pt idx="3">
                  <c:v>Médecin Généraliste - Ville</c:v>
                </c:pt>
                <c:pt idx="4">
                  <c:v>Médecin autres spécialités - Hôpital</c:v>
                </c:pt>
                <c:pt idx="5">
                  <c:v>Médecin autres spécialités - Ville</c:v>
                </c:pt>
                <c:pt idx="6">
                  <c:v>Pharmacien - Hôpital</c:v>
                </c:pt>
                <c:pt idx="7">
                  <c:v>Pharmacien - Ville</c:v>
                </c:pt>
                <c:pt idx="8">
                  <c:v>Sage-Femme - Ville</c:v>
                </c:pt>
                <c:pt idx="9">
                  <c:v>Autre - Ville</c:v>
                </c:pt>
                <c:pt idx="10">
                  <c:v>Autre - Hôpital</c:v>
                </c:pt>
              </c:strCache>
            </c:strRef>
          </c:cat>
          <c:val>
            <c:numRef>
              <c:f>'plot-data'!$E$55:$E$65</c:f>
              <c:numCache>
                <c:formatCode>0.0</c:formatCode>
                <c:ptCount val="11"/>
                <c:pt idx="0">
                  <c:v>3</c:v>
                </c:pt>
                <c:pt idx="1">
                  <c:v>2</c:v>
                </c:pt>
                <c:pt idx="2">
                  <c:v>12.5</c:v>
                </c:pt>
                <c:pt idx="3">
                  <c:v>51.5</c:v>
                </c:pt>
                <c:pt idx="4">
                  <c:v>18.5</c:v>
                </c:pt>
                <c:pt idx="5">
                  <c:v>3.5</c:v>
                </c:pt>
                <c:pt idx="6">
                  <c:v>3.5</c:v>
                </c:pt>
                <c:pt idx="7">
                  <c:v>1.5</c:v>
                </c:pt>
                <c:pt idx="8">
                  <c:v>1</c:v>
                </c:pt>
                <c:pt idx="9">
                  <c:v>0.5</c:v>
                </c:pt>
                <c:pt idx="10">
                  <c:v>2.5</c:v>
                </c:pt>
              </c:numCache>
            </c:numRef>
          </c:val>
          <c:extLst>
            <c:ext xmlns:c16="http://schemas.microsoft.com/office/drawing/2014/chart" uri="{C3380CC4-5D6E-409C-BE32-E72D297353CC}">
              <c16:uniqueId val="{00000019-1468-4CE8-A6CA-054CC4649E2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rgbClr val="FFFFFF"/>
    </a:solid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35-47DB-A668-DAE2834EF4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D35-47DB-A668-DAE2834EF4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35-47DB-A668-DAE2834EF4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35-47DB-A668-DAE2834EF4C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D35-47DB-A668-DAE2834EF4C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D35-47DB-A668-DAE2834EF4C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D35-47DB-A668-DAE2834EF4C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D35-47DB-A668-DAE2834EF4C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D35-47DB-A668-DAE2834EF4C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D35-47DB-A668-DAE2834EF4C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D35-47DB-A668-DAE2834EF4CD}"/>
              </c:ext>
            </c:extLst>
          </c:dPt>
          <c:dLbls>
            <c:dLbl>
              <c:idx val="0"/>
              <c:layout>
                <c:manualLayout>
                  <c:x val="0.15643439740924805"/>
                  <c:y val="-9.31606443256103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D35-47DB-A668-DAE2834EF4CD}"/>
                </c:ext>
              </c:extLst>
            </c:dLbl>
            <c:dLbl>
              <c:idx val="1"/>
              <c:layout>
                <c:manualLayout>
                  <c:x val="-9.3818841411117737E-2"/>
                  <c:y val="9.22359796928721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D35-47DB-A668-DAE2834EF4CD}"/>
                </c:ext>
              </c:extLst>
            </c:dLbl>
            <c:dLbl>
              <c:idx val="2"/>
              <c:layout>
                <c:manualLayout>
                  <c:x val="-0.1474372397459903"/>
                  <c:y val="-9.20434929115492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D35-47DB-A668-DAE2834EF4CD}"/>
                </c:ext>
              </c:extLst>
            </c:dLbl>
            <c:dLbl>
              <c:idx val="3"/>
              <c:layout>
                <c:manualLayout>
                  <c:x val="0.10546139151185271"/>
                  <c:y val="-9.53560402511247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D35-47DB-A668-DAE2834EF4CD}"/>
                </c:ext>
              </c:extLst>
            </c:dLbl>
            <c:dLbl>
              <c:idx val="4"/>
              <c:layout>
                <c:manualLayout>
                  <c:x val="2.1718403414181069E-2"/>
                  <c:y val="0.3964328047953964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D35-47DB-A668-DAE2834EF4CD}"/>
                </c:ext>
              </c:extLst>
            </c:dLbl>
            <c:dLbl>
              <c:idx val="5"/>
              <c:layout>
                <c:manualLayout>
                  <c:x val="-0.15009716426497494"/>
                  <c:y val="0.21010094723691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D35-47DB-A668-DAE2834EF4CD}"/>
                </c:ext>
              </c:extLst>
            </c:dLbl>
            <c:dLbl>
              <c:idx val="6"/>
              <c:layout>
                <c:manualLayout>
                  <c:x val="-0.23916733664175777"/>
                  <c:y val="5.78098989247610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D35-47DB-A668-DAE2834EF4CD}"/>
                </c:ext>
              </c:extLst>
            </c:dLbl>
            <c:dLbl>
              <c:idx val="7"/>
              <c:layout>
                <c:manualLayout>
                  <c:x val="-0.19774813632974705"/>
                  <c:y val="-3.21777179846569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D35-47DB-A668-DAE2834EF4CD}"/>
                </c:ext>
              </c:extLst>
            </c:dLbl>
            <c:dLbl>
              <c:idx val="8"/>
              <c:layout>
                <c:manualLayout>
                  <c:x val="-5.2730695755926323E-2"/>
                  <c:y val="-7.376860599053611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6D35-47DB-A668-DAE2834EF4CD}"/>
                </c:ext>
              </c:extLst>
            </c:dLbl>
            <c:dLbl>
              <c:idx val="9"/>
              <c:layout>
                <c:manualLayout>
                  <c:x val="4.9215316038864601E-2"/>
                  <c:y val="-6.09392832095733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6D35-47DB-A668-DAE2834EF4CD}"/>
                </c:ext>
              </c:extLst>
            </c:dLbl>
            <c:dLbl>
              <c:idx val="10"/>
              <c:layout>
                <c:manualLayout>
                  <c:x val="0.158192087267779"/>
                  <c:y val="-5.13172911238512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6D35-47DB-A668-DAE2834EF4CD}"/>
                </c:ext>
              </c:extLst>
            </c:dLbl>
            <c:dLbl>
              <c:idx val="11"/>
              <c:layout>
                <c:manualLayout>
                  <c:x val="0.10721908137038359"/>
                  <c:y val="-6.166165582953134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6D35-47DB-A668-DAE2834EF4CD}"/>
                </c:ext>
              </c:extLst>
            </c:dLbl>
            <c:dLbl>
              <c:idx val="12"/>
              <c:layout>
                <c:manualLayout>
                  <c:x val="-6.6792214624173382E-2"/>
                  <c:y val="-7.00700634426492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6D35-47DB-A668-DAE2834EF4CD}"/>
                </c:ext>
              </c:extLst>
            </c:dLbl>
            <c:dLbl>
              <c:idx val="13"/>
              <c:layout>
                <c:manualLayout>
                  <c:x val="0.21971123231635969"/>
                  <c:y val="-4.48448406032955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6D35-47DB-A668-DAE2834EF4C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'plot-data'!$B$83:$B$85</c:f>
              <c:strCache>
                <c:ptCount val="3"/>
                <c:pt idx="0">
                  <c:v>Ville</c:v>
                </c:pt>
                <c:pt idx="1">
                  <c:v>Hôpital</c:v>
                </c:pt>
                <c:pt idx="2">
                  <c:v>Parcours Ville-Hôpital</c:v>
                </c:pt>
              </c:strCache>
            </c:strRef>
          </c:cat>
          <c:val>
            <c:numRef>
              <c:f>'plot-data'!$E$83:$E$85</c:f>
              <c:numCache>
                <c:formatCode>0.0</c:formatCode>
                <c:ptCount val="3"/>
                <c:pt idx="0">
                  <c:v>72</c:v>
                </c:pt>
                <c:pt idx="1">
                  <c:v>3.5</c:v>
                </c:pt>
                <c:pt idx="2">
                  <c:v>24.5</c:v>
                </c:pt>
              </c:numCache>
            </c:numRef>
          </c:val>
          <c:extLst>
            <c:ext xmlns:c16="http://schemas.microsoft.com/office/drawing/2014/chart" uri="{C3380CC4-5D6E-409C-BE32-E72D297353CC}">
              <c16:uniqueId val="{00000019-6D35-47DB-A668-DAE2834EF4C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rgbClr val="FFFFFF"/>
    </a:solid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36B-4F98-AC7D-3C0BE87E3E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6B-4F98-AC7D-3C0BE87E3E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6B-4F98-AC7D-3C0BE87E3E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6B-4F98-AC7D-3C0BE87E3E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6B-4F98-AC7D-3C0BE87E3E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36B-4F98-AC7D-3C0BE87E3E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36B-4F98-AC7D-3C0BE87E3EF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36B-4F98-AC7D-3C0BE87E3EF8}"/>
              </c:ext>
            </c:extLst>
          </c:dPt>
          <c:dLbls>
            <c:dLbl>
              <c:idx val="1"/>
              <c:layout>
                <c:manualLayout>
                  <c:x val="-7.006369426751595E-2"/>
                  <c:y val="6.879606879606879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36B-4F98-AC7D-3C0BE87E3EF8}"/>
                </c:ext>
              </c:extLst>
            </c:dLbl>
            <c:dLbl>
              <c:idx val="2"/>
              <c:layout>
                <c:manualLayout>
                  <c:x val="-8.9171974522292988E-2"/>
                  <c:y val="-6.0059366249136086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36B-4F98-AC7D-3C0BE87E3EF8}"/>
                </c:ext>
              </c:extLst>
            </c:dLbl>
            <c:dLbl>
              <c:idx val="4"/>
              <c:layout>
                <c:manualLayout>
                  <c:x val="-0.16135881104033969"/>
                  <c:y val="-3.276003276003276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36B-4F98-AC7D-3C0BE87E3EF8}"/>
                </c:ext>
              </c:extLst>
            </c:dLbl>
            <c:dLbl>
              <c:idx val="5"/>
              <c:layout>
                <c:manualLayout>
                  <c:x val="-0.20321273336048004"/>
                  <c:y val="1.20217237276801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36B-4F98-AC7D-3C0BE87E3EF8}"/>
                </c:ext>
              </c:extLst>
            </c:dLbl>
            <c:dLbl>
              <c:idx val="6"/>
              <c:layout>
                <c:manualLayout>
                  <c:x val="2.850948660313924E-2"/>
                  <c:y val="-1.9317170517102827E-2"/>
                </c:manualLayout>
              </c:layout>
              <c:tx>
                <c:rich>
                  <a:bodyPr/>
                  <a:lstStyle/>
                  <a:p>
                    <a:fld id="{6D11543C-9447-4AA3-ACEE-B51E78901FC9}" type="CATEGORYNAME">
                      <a:rPr lang="fr-FR" sz="800"/>
                      <a:pPr/>
                      <a:t>[NOM DE CATÉGORIE]</a:t>
                    </a:fld>
                    <a:r>
                      <a:rPr lang="fr-FR" baseline="0" dirty="0"/>
                      <a:t>
</a:t>
                    </a:r>
                    <a:fld id="{5E88BFDE-FA1E-4A09-8BCC-30513934C305}" type="PERCENTAGE">
                      <a:rPr lang="fr-FR" baseline="0"/>
                      <a:pPr/>
                      <a:t>[POURCENTAGE]</a:t>
                    </a:fld>
                    <a:endParaRPr lang="fr-FR"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8210677790297927"/>
                      <c:h val="0.12783901565119465"/>
                    </c:manualLayout>
                  </c15:layout>
                  <c15:dlblFieldTable/>
                  <c15:showDataLabelsRange val="0"/>
                </c:ext>
                <c:ext xmlns:c16="http://schemas.microsoft.com/office/drawing/2014/chart" uri="{C3380CC4-5D6E-409C-BE32-E72D297353CC}">
                  <c16:uniqueId val="{0000000D-C36B-4F98-AC7D-3C0BE87E3EF8}"/>
                </c:ext>
              </c:extLst>
            </c:dLbl>
            <c:dLbl>
              <c:idx val="7"/>
              <c:layout>
                <c:manualLayout>
                  <c:x val="0.41719269769291323"/>
                  <c:y val="3.419291285232060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36B-4F98-AC7D-3C0BE87E3EF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'plot-data'!$B$4:$B$11</c:f>
              <c:strCache>
                <c:ptCount val="8"/>
                <c:pt idx="0">
                  <c:v>CHU</c:v>
                </c:pt>
                <c:pt idx="1">
                  <c:v>CH</c:v>
                </c:pt>
                <c:pt idx="2">
                  <c:v>ESPIC</c:v>
                </c:pt>
                <c:pt idx="3">
                  <c:v>UFR/Université/DMG</c:v>
                </c:pt>
                <c:pt idx="4">
                  <c:v>MSP</c:v>
                </c:pt>
                <c:pt idx="5">
                  <c:v>Structure fédérative</c:v>
                </c:pt>
                <c:pt idx="6">
                  <c:v>Cabinet Libéral ou officine ou activité libérale</c:v>
                </c:pt>
                <c:pt idx="7">
                  <c:v>Autres structures non identifiées au précédemment dont les CPTS, les associations de médecins enseignants, etc.</c:v>
                </c:pt>
              </c:strCache>
            </c:strRef>
          </c:cat>
          <c:val>
            <c:numRef>
              <c:f>'plot-data'!$E$4:$E$11</c:f>
              <c:numCache>
                <c:formatCode>0.0</c:formatCode>
                <c:ptCount val="8"/>
                <c:pt idx="0">
                  <c:v>61.969065172464752</c:v>
                </c:pt>
                <c:pt idx="1">
                  <c:v>6.8553912865077002</c:v>
                </c:pt>
                <c:pt idx="2">
                  <c:v>3.7141533825176101</c:v>
                </c:pt>
                <c:pt idx="3">
                  <c:v>8.4417286370583504</c:v>
                </c:pt>
                <c:pt idx="4">
                  <c:v>6.804933786930615</c:v>
                </c:pt>
                <c:pt idx="5">
                  <c:v>6.9806113981401747</c:v>
                </c:pt>
                <c:pt idx="6">
                  <c:v>0.58585254414274501</c:v>
                </c:pt>
                <c:pt idx="7">
                  <c:v>4.4558257153859699</c:v>
                </c:pt>
              </c:numCache>
            </c:numRef>
          </c:val>
          <c:extLst>
            <c:ext xmlns:c16="http://schemas.microsoft.com/office/drawing/2014/chart" uri="{C3380CC4-5D6E-409C-BE32-E72D297353CC}">
              <c16:uniqueId val="{00000010-C36B-4F98-AC7D-3C0BE87E3EF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B1-4FC2-A7F1-EA014DBEFF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B1-4FC2-A7F1-EA014DBEFF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B1-4FC2-A7F1-EA014DBEFF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B1-4FC2-A7F1-EA014DBEFF7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6B1-4FC2-A7F1-EA014DBEFF7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6B1-4FC2-A7F1-EA014DBEFF7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6B1-4FC2-A7F1-EA014DBEFF7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6B1-4FC2-A7F1-EA014DBEFF70}"/>
              </c:ext>
            </c:extLst>
          </c:dPt>
          <c:dLbls>
            <c:dLbl>
              <c:idx val="1"/>
              <c:layout>
                <c:manualLayout>
                  <c:x val="6.369426751592357E-3"/>
                  <c:y val="-9.172809172809175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6B1-4FC2-A7F1-EA014DBEFF70}"/>
                </c:ext>
              </c:extLst>
            </c:dLbl>
            <c:dLbl>
              <c:idx val="2"/>
              <c:layout>
                <c:manualLayout>
                  <c:x val="3.1847133757961783E-2"/>
                  <c:y val="-2.6208026208026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6B1-4FC2-A7F1-EA014DBEFF70}"/>
                </c:ext>
              </c:extLst>
            </c:dLbl>
            <c:dLbl>
              <c:idx val="4"/>
              <c:layout>
                <c:manualLayout>
                  <c:x val="9.5541401273885357E-2"/>
                  <c:y val="-8.84520884520884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6B1-4FC2-A7F1-EA014DBEFF70}"/>
                </c:ext>
              </c:extLst>
            </c:dLbl>
            <c:dLbl>
              <c:idx val="5"/>
              <c:layout>
                <c:manualLayout>
                  <c:x val="-0.3588109648704873"/>
                  <c:y val="-8.10141465763063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6B1-4FC2-A7F1-EA014DBEFF70}"/>
                </c:ext>
              </c:extLst>
            </c:dLbl>
            <c:dLbl>
              <c:idx val="6"/>
              <c:layout>
                <c:manualLayout>
                  <c:x val="-7.2186836518046693E-2"/>
                  <c:y val="-0.1572481572481572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6B1-4FC2-A7F1-EA014DBEFF70}"/>
                </c:ext>
              </c:extLst>
            </c:dLbl>
            <c:dLbl>
              <c:idx val="7"/>
              <c:layout>
                <c:manualLayout>
                  <c:x val="-0.18895966029723993"/>
                  <c:y val="2.948402948402948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6B1-4FC2-A7F1-EA014DBEFF7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'plot-data'!$B$28:$B$35</c:f>
              <c:strCache>
                <c:ptCount val="8"/>
                <c:pt idx="0">
                  <c:v>CHU</c:v>
                </c:pt>
                <c:pt idx="1">
                  <c:v>CH</c:v>
                </c:pt>
                <c:pt idx="2">
                  <c:v>ESPIC</c:v>
                </c:pt>
                <c:pt idx="3">
                  <c:v>UFR/Université/DMG</c:v>
                </c:pt>
                <c:pt idx="4">
                  <c:v>MSP</c:v>
                </c:pt>
                <c:pt idx="5">
                  <c:v>Structure fédérative</c:v>
                </c:pt>
                <c:pt idx="6">
                  <c:v>Cabinet Libéral ou officine ou activité libérale</c:v>
                </c:pt>
                <c:pt idx="7">
                  <c:v>Autres structures non identifiées au précédemment dont les CPTS, les associations de médecins enseignants, etc.</c:v>
                </c:pt>
              </c:strCache>
            </c:strRef>
          </c:cat>
          <c:val>
            <c:numRef>
              <c:f>'plot-data'!$E$28:$E$35</c:f>
              <c:numCache>
                <c:formatCode>0.0</c:formatCode>
                <c:ptCount val="8"/>
                <c:pt idx="0">
                  <c:v>12.064957009689614</c:v>
                </c:pt>
                <c:pt idx="1">
                  <c:v>6.4558422272346103</c:v>
                </c:pt>
                <c:pt idx="2">
                  <c:v>2.4220000459484292</c:v>
                </c:pt>
                <c:pt idx="3">
                  <c:v>5.4723749797179098</c:v>
                </c:pt>
                <c:pt idx="4">
                  <c:v>20.968263736698198</c:v>
                </c:pt>
                <c:pt idx="5">
                  <c:v>3.8027955374045899</c:v>
                </c:pt>
                <c:pt idx="6">
                  <c:v>36.236161268343899</c:v>
                </c:pt>
                <c:pt idx="7">
                  <c:v>12.459725915614115</c:v>
                </c:pt>
              </c:numCache>
            </c:numRef>
          </c:val>
          <c:extLst>
            <c:ext xmlns:c16="http://schemas.microsoft.com/office/drawing/2014/chart" uri="{C3380CC4-5D6E-409C-BE32-E72D297353CC}">
              <c16:uniqueId val="{00000010-86B1-4FC2-A7F1-EA014DBEFF7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6376B-E3B0-4EB0-83C3-5E7E22C7D6B8}"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fr-FR"/>
        </a:p>
      </dgm:t>
    </dgm:pt>
    <dgm:pt modelId="{1826AA4F-1019-4E7E-901D-6A859EB8D368}">
      <dgm:prSet custT="1"/>
      <dgm:spPr/>
      <dgm:t>
        <a:bodyPr/>
        <a:lstStyle/>
        <a:p>
          <a:pPr rtl="0"/>
          <a:r>
            <a:rPr lang="fr-FR" sz="1800" b="0" dirty="0"/>
            <a:t>1. Organisation et financement de la recherche en santé à la DGOS</a:t>
          </a:r>
        </a:p>
      </dgm:t>
    </dgm:pt>
    <dgm:pt modelId="{DE72C4BA-5DE7-4D51-B1F4-144EC656BEFD}" type="parTrans" cxnId="{3F2B1021-8371-4FDF-8754-77863920163D}">
      <dgm:prSet/>
      <dgm:spPr/>
      <dgm:t>
        <a:bodyPr/>
        <a:lstStyle/>
        <a:p>
          <a:endParaRPr lang="fr-FR"/>
        </a:p>
      </dgm:t>
    </dgm:pt>
    <dgm:pt modelId="{DCF4BBD8-4DD2-4487-9033-B84D259A72A0}" type="sibTrans" cxnId="{3F2B1021-8371-4FDF-8754-77863920163D}">
      <dgm:prSet/>
      <dgm:spPr/>
      <dgm:t>
        <a:bodyPr/>
        <a:lstStyle/>
        <a:p>
          <a:endParaRPr lang="fr-FR"/>
        </a:p>
      </dgm:t>
    </dgm:pt>
    <dgm:pt modelId="{EEBDF5E0-0BCB-429B-9BD8-1C2625876B63}">
      <dgm:prSet custT="1"/>
      <dgm:spPr/>
      <dgm:t>
        <a:bodyPr/>
        <a:lstStyle/>
        <a:p>
          <a:r>
            <a:rPr lang="fr-FR" sz="1800" b="0" dirty="0"/>
            <a:t>2. Focus sur la recherche en soins primaires </a:t>
          </a:r>
        </a:p>
      </dgm:t>
    </dgm:pt>
    <dgm:pt modelId="{1E4CD882-80A4-4415-B90D-DC645B9816AD}" type="parTrans" cxnId="{768ABDE8-0726-470C-A895-1B15F4E34048}">
      <dgm:prSet/>
      <dgm:spPr/>
      <dgm:t>
        <a:bodyPr/>
        <a:lstStyle/>
        <a:p>
          <a:endParaRPr lang="fr-FR"/>
        </a:p>
      </dgm:t>
    </dgm:pt>
    <dgm:pt modelId="{F44D0B39-DA04-4B69-8653-AFE7F574013E}" type="sibTrans" cxnId="{768ABDE8-0726-470C-A895-1B15F4E34048}">
      <dgm:prSet/>
      <dgm:spPr/>
      <dgm:t>
        <a:bodyPr/>
        <a:lstStyle/>
        <a:p>
          <a:endParaRPr lang="fr-FR"/>
        </a:p>
      </dgm:t>
    </dgm:pt>
    <dgm:pt modelId="{79AB949D-6B2A-46AB-9720-1BE066BA93F0}">
      <dgm:prSet custT="1"/>
      <dgm:spPr/>
      <dgm:t>
        <a:bodyPr/>
        <a:lstStyle/>
        <a:p>
          <a:pPr algn="l"/>
          <a:r>
            <a:rPr lang="fr-FR" sz="1800" b="0" dirty="0"/>
            <a:t>3. </a:t>
          </a:r>
          <a:r>
            <a:rPr lang="fr-FR" sz="1800" dirty="0">
              <a:solidFill>
                <a:schemeClr val="bg1"/>
              </a:solidFill>
            </a:rPr>
            <a:t>Apport des GIRCI en soutien à la recherche en soins primaires </a:t>
          </a:r>
          <a:endParaRPr lang="fr-FR" sz="1800" b="0" dirty="0"/>
        </a:p>
      </dgm:t>
    </dgm:pt>
    <dgm:pt modelId="{A9C514A1-7382-49FD-B8EC-A74035BB71F4}" type="parTrans" cxnId="{86767067-3143-4AC8-B6F9-C7E05E62374E}">
      <dgm:prSet/>
      <dgm:spPr/>
      <dgm:t>
        <a:bodyPr/>
        <a:lstStyle/>
        <a:p>
          <a:endParaRPr lang="fr-FR"/>
        </a:p>
      </dgm:t>
    </dgm:pt>
    <dgm:pt modelId="{A4991632-8ED6-45A5-B461-0D44FFE1A8F5}" type="sibTrans" cxnId="{86767067-3143-4AC8-B6F9-C7E05E62374E}">
      <dgm:prSet/>
      <dgm:spPr/>
      <dgm:t>
        <a:bodyPr/>
        <a:lstStyle/>
        <a:p>
          <a:endParaRPr lang="fr-FR"/>
        </a:p>
      </dgm:t>
    </dgm:pt>
    <dgm:pt modelId="{AF5B5923-2DCD-4219-8C19-61B362C9B55B}">
      <dgm:prSet custT="1"/>
      <dgm:spPr/>
      <dgm:t>
        <a:bodyPr/>
        <a:lstStyle/>
        <a:p>
          <a:r>
            <a:rPr lang="fr-FR" sz="1800" kern="1200" dirty="0">
              <a:solidFill>
                <a:srgbClr val="FFFFFF"/>
              </a:solidFill>
              <a:latin typeface="Arial"/>
              <a:ea typeface="+mn-ea"/>
              <a:cs typeface="+mn-cs"/>
            </a:rPr>
            <a:t>4. Présentation de 3 projets lauréats à l’AAP </a:t>
          </a:r>
          <a:r>
            <a:rPr lang="fr-FR" sz="1800" kern="1200" dirty="0" err="1">
              <a:solidFill>
                <a:srgbClr val="FFFFFF"/>
              </a:solidFill>
              <a:latin typeface="Arial"/>
              <a:ea typeface="+mn-ea"/>
              <a:cs typeface="+mn-cs"/>
            </a:rPr>
            <a:t>ReSP</a:t>
          </a:r>
          <a:r>
            <a:rPr lang="fr-FR" sz="1800" kern="1200" dirty="0">
              <a:solidFill>
                <a:srgbClr val="FFFFFF"/>
              </a:solidFill>
              <a:latin typeface="Arial"/>
              <a:ea typeface="+mn-ea"/>
              <a:cs typeface="+mn-cs"/>
            </a:rPr>
            <a:t>-Ir</a:t>
          </a:r>
        </a:p>
      </dgm:t>
    </dgm:pt>
    <dgm:pt modelId="{2D51CFF7-8BDE-4B39-A623-0EC4200CEFB8}" type="parTrans" cxnId="{08A69DEE-AEF6-4C44-8BEA-F03F0CBFE350}">
      <dgm:prSet/>
      <dgm:spPr/>
      <dgm:t>
        <a:bodyPr/>
        <a:lstStyle/>
        <a:p>
          <a:endParaRPr lang="fr-FR"/>
        </a:p>
      </dgm:t>
    </dgm:pt>
    <dgm:pt modelId="{82FDA47D-0A5C-4CC9-B4D4-A1FB9DEA2CA8}" type="sibTrans" cxnId="{08A69DEE-AEF6-4C44-8BEA-F03F0CBFE350}">
      <dgm:prSet/>
      <dgm:spPr/>
      <dgm:t>
        <a:bodyPr/>
        <a:lstStyle/>
        <a:p>
          <a:endParaRPr lang="fr-FR"/>
        </a:p>
      </dgm:t>
    </dgm:pt>
    <dgm:pt modelId="{355A8820-560D-4CDE-9189-2D231D76981A}" type="pres">
      <dgm:prSet presAssocID="{9B06376B-E3B0-4EB0-83C3-5E7E22C7D6B8}" presName="Name0" presStyleCnt="0">
        <dgm:presLayoutVars>
          <dgm:chMax val="7"/>
          <dgm:chPref val="7"/>
          <dgm:dir/>
        </dgm:presLayoutVars>
      </dgm:prSet>
      <dgm:spPr/>
    </dgm:pt>
    <dgm:pt modelId="{17B3109A-C62A-465D-B101-599398A6B82D}" type="pres">
      <dgm:prSet presAssocID="{9B06376B-E3B0-4EB0-83C3-5E7E22C7D6B8}" presName="Name1" presStyleCnt="0"/>
      <dgm:spPr/>
    </dgm:pt>
    <dgm:pt modelId="{46170DD6-5ACC-4CA6-A9F5-BDACF0D4BFF8}" type="pres">
      <dgm:prSet presAssocID="{9B06376B-E3B0-4EB0-83C3-5E7E22C7D6B8}" presName="cycle" presStyleCnt="0"/>
      <dgm:spPr/>
    </dgm:pt>
    <dgm:pt modelId="{FE738763-AFB8-4C2C-A5BD-7912A003A74C}" type="pres">
      <dgm:prSet presAssocID="{9B06376B-E3B0-4EB0-83C3-5E7E22C7D6B8}" presName="srcNode" presStyleLbl="node1" presStyleIdx="0" presStyleCnt="4"/>
      <dgm:spPr/>
    </dgm:pt>
    <dgm:pt modelId="{ABADE027-59F4-419F-B619-9CA44BB764DA}" type="pres">
      <dgm:prSet presAssocID="{9B06376B-E3B0-4EB0-83C3-5E7E22C7D6B8}" presName="conn" presStyleLbl="parChTrans1D2" presStyleIdx="0" presStyleCnt="1"/>
      <dgm:spPr/>
    </dgm:pt>
    <dgm:pt modelId="{C408EE68-19B0-4BCE-9DDC-5262CDF9B0E0}" type="pres">
      <dgm:prSet presAssocID="{9B06376B-E3B0-4EB0-83C3-5E7E22C7D6B8}" presName="extraNode" presStyleLbl="node1" presStyleIdx="0" presStyleCnt="4"/>
      <dgm:spPr/>
    </dgm:pt>
    <dgm:pt modelId="{873E37F7-F1B6-473E-BAD3-ED339A9993E1}" type="pres">
      <dgm:prSet presAssocID="{9B06376B-E3B0-4EB0-83C3-5E7E22C7D6B8}" presName="dstNode" presStyleLbl="node1" presStyleIdx="0" presStyleCnt="4"/>
      <dgm:spPr/>
    </dgm:pt>
    <dgm:pt modelId="{A72FBD93-B8EB-4406-8FDC-5899D3EF1EA9}" type="pres">
      <dgm:prSet presAssocID="{1826AA4F-1019-4E7E-901D-6A859EB8D368}" presName="text_1" presStyleLbl="node1" presStyleIdx="0" presStyleCnt="4">
        <dgm:presLayoutVars>
          <dgm:bulletEnabled val="1"/>
        </dgm:presLayoutVars>
      </dgm:prSet>
      <dgm:spPr/>
    </dgm:pt>
    <dgm:pt modelId="{F6FF38A7-1480-49B5-BEA0-7B3F7CBFCF59}" type="pres">
      <dgm:prSet presAssocID="{1826AA4F-1019-4E7E-901D-6A859EB8D368}" presName="accent_1" presStyleCnt="0"/>
      <dgm:spPr/>
    </dgm:pt>
    <dgm:pt modelId="{9283C322-2F11-4C66-A2C7-6901A8218AEF}" type="pres">
      <dgm:prSet presAssocID="{1826AA4F-1019-4E7E-901D-6A859EB8D368}" presName="accentRepeatNode" presStyleLbl="solidFgAcc1" presStyleIdx="0" presStyleCnt="4"/>
      <dgm:spPr/>
    </dgm:pt>
    <dgm:pt modelId="{AE258A96-ED95-44CA-AB7A-6E121AD1672F}" type="pres">
      <dgm:prSet presAssocID="{EEBDF5E0-0BCB-429B-9BD8-1C2625876B63}" presName="text_2" presStyleLbl="node1" presStyleIdx="1" presStyleCnt="4">
        <dgm:presLayoutVars>
          <dgm:bulletEnabled val="1"/>
        </dgm:presLayoutVars>
      </dgm:prSet>
      <dgm:spPr/>
    </dgm:pt>
    <dgm:pt modelId="{4A3CC5C5-0135-4169-BD41-3CF9E2B9D18A}" type="pres">
      <dgm:prSet presAssocID="{EEBDF5E0-0BCB-429B-9BD8-1C2625876B63}" presName="accent_2" presStyleCnt="0"/>
      <dgm:spPr/>
    </dgm:pt>
    <dgm:pt modelId="{25B6EAE8-200E-40E7-A2D9-9175A6A6325E}" type="pres">
      <dgm:prSet presAssocID="{EEBDF5E0-0BCB-429B-9BD8-1C2625876B63}" presName="accentRepeatNode" presStyleLbl="solidFgAcc1" presStyleIdx="1" presStyleCnt="4"/>
      <dgm:spPr/>
    </dgm:pt>
    <dgm:pt modelId="{BF186EB3-2DC5-422B-B2A7-F6F7FF0EF2AF}" type="pres">
      <dgm:prSet presAssocID="{79AB949D-6B2A-46AB-9720-1BE066BA93F0}" presName="text_3" presStyleLbl="node1" presStyleIdx="2" presStyleCnt="4">
        <dgm:presLayoutVars>
          <dgm:bulletEnabled val="1"/>
        </dgm:presLayoutVars>
      </dgm:prSet>
      <dgm:spPr/>
    </dgm:pt>
    <dgm:pt modelId="{1413D7E3-FB01-4D2E-A805-6938732088D7}" type="pres">
      <dgm:prSet presAssocID="{79AB949D-6B2A-46AB-9720-1BE066BA93F0}" presName="accent_3" presStyleCnt="0"/>
      <dgm:spPr/>
    </dgm:pt>
    <dgm:pt modelId="{BD85B7D6-FE5D-4E3A-8C84-A75D72F09C99}" type="pres">
      <dgm:prSet presAssocID="{79AB949D-6B2A-46AB-9720-1BE066BA93F0}" presName="accentRepeatNode" presStyleLbl="solidFgAcc1" presStyleIdx="2" presStyleCnt="4"/>
      <dgm:spPr/>
    </dgm:pt>
    <dgm:pt modelId="{FCC4C586-4C0C-4A83-8F73-35CB55A81735}" type="pres">
      <dgm:prSet presAssocID="{AF5B5923-2DCD-4219-8C19-61B362C9B55B}" presName="text_4" presStyleLbl="node1" presStyleIdx="3" presStyleCnt="4">
        <dgm:presLayoutVars>
          <dgm:bulletEnabled val="1"/>
        </dgm:presLayoutVars>
      </dgm:prSet>
      <dgm:spPr/>
    </dgm:pt>
    <dgm:pt modelId="{10FBC2DC-C501-4729-B995-4681EA70F47A}" type="pres">
      <dgm:prSet presAssocID="{AF5B5923-2DCD-4219-8C19-61B362C9B55B}" presName="accent_4" presStyleCnt="0"/>
      <dgm:spPr/>
    </dgm:pt>
    <dgm:pt modelId="{A30ECB19-B379-4EFE-A195-47682819CCA0}" type="pres">
      <dgm:prSet presAssocID="{AF5B5923-2DCD-4219-8C19-61B362C9B55B}" presName="accentRepeatNode" presStyleLbl="solidFgAcc1" presStyleIdx="3" presStyleCnt="4"/>
      <dgm:spPr/>
    </dgm:pt>
  </dgm:ptLst>
  <dgm:cxnLst>
    <dgm:cxn modelId="{3F2B1021-8371-4FDF-8754-77863920163D}" srcId="{9B06376B-E3B0-4EB0-83C3-5E7E22C7D6B8}" destId="{1826AA4F-1019-4E7E-901D-6A859EB8D368}" srcOrd="0" destOrd="0" parTransId="{DE72C4BA-5DE7-4D51-B1F4-144EC656BEFD}" sibTransId="{DCF4BBD8-4DD2-4487-9033-B84D259A72A0}"/>
    <dgm:cxn modelId="{E0FEC22D-D907-42BF-8343-33B98CD95D86}" type="presOf" srcId="{AF5B5923-2DCD-4219-8C19-61B362C9B55B}" destId="{FCC4C586-4C0C-4A83-8F73-35CB55A81735}" srcOrd="0" destOrd="0" presId="urn:microsoft.com/office/officeart/2008/layout/VerticalCurvedList"/>
    <dgm:cxn modelId="{E8ADF42F-6EC9-490D-AF89-BB18FE234F79}" type="presOf" srcId="{9B06376B-E3B0-4EB0-83C3-5E7E22C7D6B8}" destId="{355A8820-560D-4CDE-9189-2D231D76981A}" srcOrd="0" destOrd="0" presId="urn:microsoft.com/office/officeart/2008/layout/VerticalCurvedList"/>
    <dgm:cxn modelId="{ECA4FB3A-51C5-465B-83F0-220C67805D59}" type="presOf" srcId="{79AB949D-6B2A-46AB-9720-1BE066BA93F0}" destId="{BF186EB3-2DC5-422B-B2A7-F6F7FF0EF2AF}" srcOrd="0" destOrd="0" presId="urn:microsoft.com/office/officeart/2008/layout/VerticalCurvedList"/>
    <dgm:cxn modelId="{86767067-3143-4AC8-B6F9-C7E05E62374E}" srcId="{9B06376B-E3B0-4EB0-83C3-5E7E22C7D6B8}" destId="{79AB949D-6B2A-46AB-9720-1BE066BA93F0}" srcOrd="2" destOrd="0" parTransId="{A9C514A1-7382-49FD-B8EC-A74035BB71F4}" sibTransId="{A4991632-8ED6-45A5-B461-0D44FFE1A8F5}"/>
    <dgm:cxn modelId="{2B1CD153-B21D-433A-941D-63484749245B}" type="presOf" srcId="{DCF4BBD8-4DD2-4487-9033-B84D259A72A0}" destId="{ABADE027-59F4-419F-B619-9CA44BB764DA}" srcOrd="0" destOrd="0" presId="urn:microsoft.com/office/officeart/2008/layout/VerticalCurvedList"/>
    <dgm:cxn modelId="{98832DCF-59B6-4978-9DF4-984559D1212A}" type="presOf" srcId="{1826AA4F-1019-4E7E-901D-6A859EB8D368}" destId="{A72FBD93-B8EB-4406-8FDC-5899D3EF1EA9}" srcOrd="0" destOrd="0" presId="urn:microsoft.com/office/officeart/2008/layout/VerticalCurvedList"/>
    <dgm:cxn modelId="{768ABDE8-0726-470C-A895-1B15F4E34048}" srcId="{9B06376B-E3B0-4EB0-83C3-5E7E22C7D6B8}" destId="{EEBDF5E0-0BCB-429B-9BD8-1C2625876B63}" srcOrd="1" destOrd="0" parTransId="{1E4CD882-80A4-4415-B90D-DC645B9816AD}" sibTransId="{F44D0B39-DA04-4B69-8653-AFE7F574013E}"/>
    <dgm:cxn modelId="{08A69DEE-AEF6-4C44-8BEA-F03F0CBFE350}" srcId="{9B06376B-E3B0-4EB0-83C3-5E7E22C7D6B8}" destId="{AF5B5923-2DCD-4219-8C19-61B362C9B55B}" srcOrd="3" destOrd="0" parTransId="{2D51CFF7-8BDE-4B39-A623-0EC4200CEFB8}" sibTransId="{82FDA47D-0A5C-4CC9-B4D4-A1FB9DEA2CA8}"/>
    <dgm:cxn modelId="{0AFB0AF1-6C97-403B-BD5A-C6A728366651}" type="presOf" srcId="{EEBDF5E0-0BCB-429B-9BD8-1C2625876B63}" destId="{AE258A96-ED95-44CA-AB7A-6E121AD1672F}" srcOrd="0" destOrd="0" presId="urn:microsoft.com/office/officeart/2008/layout/VerticalCurvedList"/>
    <dgm:cxn modelId="{CE47F0CD-5120-478F-AA10-9CA703632608}" type="presParOf" srcId="{355A8820-560D-4CDE-9189-2D231D76981A}" destId="{17B3109A-C62A-465D-B101-599398A6B82D}" srcOrd="0" destOrd="0" presId="urn:microsoft.com/office/officeart/2008/layout/VerticalCurvedList"/>
    <dgm:cxn modelId="{4A166177-8E27-4DD7-8574-F82D5F24C1C7}" type="presParOf" srcId="{17B3109A-C62A-465D-B101-599398A6B82D}" destId="{46170DD6-5ACC-4CA6-A9F5-BDACF0D4BFF8}" srcOrd="0" destOrd="0" presId="urn:microsoft.com/office/officeart/2008/layout/VerticalCurvedList"/>
    <dgm:cxn modelId="{7FF3BFD8-65B4-4021-A927-4101348D8DCF}" type="presParOf" srcId="{46170DD6-5ACC-4CA6-A9F5-BDACF0D4BFF8}" destId="{FE738763-AFB8-4C2C-A5BD-7912A003A74C}" srcOrd="0" destOrd="0" presId="urn:microsoft.com/office/officeart/2008/layout/VerticalCurvedList"/>
    <dgm:cxn modelId="{858CB8DB-ACE6-4EC6-9E27-4E58852786CF}" type="presParOf" srcId="{46170DD6-5ACC-4CA6-A9F5-BDACF0D4BFF8}" destId="{ABADE027-59F4-419F-B619-9CA44BB764DA}" srcOrd="1" destOrd="0" presId="urn:microsoft.com/office/officeart/2008/layout/VerticalCurvedList"/>
    <dgm:cxn modelId="{677B8DD7-A3E5-4B8B-8E9A-54F29BEBA80A}" type="presParOf" srcId="{46170DD6-5ACC-4CA6-A9F5-BDACF0D4BFF8}" destId="{C408EE68-19B0-4BCE-9DDC-5262CDF9B0E0}" srcOrd="2" destOrd="0" presId="urn:microsoft.com/office/officeart/2008/layout/VerticalCurvedList"/>
    <dgm:cxn modelId="{9C34BB12-7358-49A9-A05F-8A01F52023AC}" type="presParOf" srcId="{46170DD6-5ACC-4CA6-A9F5-BDACF0D4BFF8}" destId="{873E37F7-F1B6-473E-BAD3-ED339A9993E1}" srcOrd="3" destOrd="0" presId="urn:microsoft.com/office/officeart/2008/layout/VerticalCurvedList"/>
    <dgm:cxn modelId="{296E9EF9-9CC1-49EE-B86A-18F3D4AA4D46}" type="presParOf" srcId="{17B3109A-C62A-465D-B101-599398A6B82D}" destId="{A72FBD93-B8EB-4406-8FDC-5899D3EF1EA9}" srcOrd="1" destOrd="0" presId="urn:microsoft.com/office/officeart/2008/layout/VerticalCurvedList"/>
    <dgm:cxn modelId="{E17599BF-3510-4432-A88D-073CC0BBF7D4}" type="presParOf" srcId="{17B3109A-C62A-465D-B101-599398A6B82D}" destId="{F6FF38A7-1480-49B5-BEA0-7B3F7CBFCF59}" srcOrd="2" destOrd="0" presId="urn:microsoft.com/office/officeart/2008/layout/VerticalCurvedList"/>
    <dgm:cxn modelId="{D90BA489-ACA0-40C2-B93D-A8B6C9BD4D3B}" type="presParOf" srcId="{F6FF38A7-1480-49B5-BEA0-7B3F7CBFCF59}" destId="{9283C322-2F11-4C66-A2C7-6901A8218AEF}" srcOrd="0" destOrd="0" presId="urn:microsoft.com/office/officeart/2008/layout/VerticalCurvedList"/>
    <dgm:cxn modelId="{C9EF9DBA-DF95-4713-B842-8D5AE24904C6}" type="presParOf" srcId="{17B3109A-C62A-465D-B101-599398A6B82D}" destId="{AE258A96-ED95-44CA-AB7A-6E121AD1672F}" srcOrd="3" destOrd="0" presId="urn:microsoft.com/office/officeart/2008/layout/VerticalCurvedList"/>
    <dgm:cxn modelId="{9A0B7316-4A49-4855-AC2B-E48E3F38E6D0}" type="presParOf" srcId="{17B3109A-C62A-465D-B101-599398A6B82D}" destId="{4A3CC5C5-0135-4169-BD41-3CF9E2B9D18A}" srcOrd="4" destOrd="0" presId="urn:microsoft.com/office/officeart/2008/layout/VerticalCurvedList"/>
    <dgm:cxn modelId="{6B04C6DF-8487-45B3-9501-1CAA1860596A}" type="presParOf" srcId="{4A3CC5C5-0135-4169-BD41-3CF9E2B9D18A}" destId="{25B6EAE8-200E-40E7-A2D9-9175A6A6325E}" srcOrd="0" destOrd="0" presId="urn:microsoft.com/office/officeart/2008/layout/VerticalCurvedList"/>
    <dgm:cxn modelId="{6FE389CD-A1E1-4639-92C7-A4372A0C7A9C}" type="presParOf" srcId="{17B3109A-C62A-465D-B101-599398A6B82D}" destId="{BF186EB3-2DC5-422B-B2A7-F6F7FF0EF2AF}" srcOrd="5" destOrd="0" presId="urn:microsoft.com/office/officeart/2008/layout/VerticalCurvedList"/>
    <dgm:cxn modelId="{E4DA317A-8FF9-489B-B661-84A911829F6F}" type="presParOf" srcId="{17B3109A-C62A-465D-B101-599398A6B82D}" destId="{1413D7E3-FB01-4D2E-A805-6938732088D7}" srcOrd="6" destOrd="0" presId="urn:microsoft.com/office/officeart/2008/layout/VerticalCurvedList"/>
    <dgm:cxn modelId="{D5DD3334-E45E-4B3E-9956-BE46890F9777}" type="presParOf" srcId="{1413D7E3-FB01-4D2E-A805-6938732088D7}" destId="{BD85B7D6-FE5D-4E3A-8C84-A75D72F09C99}" srcOrd="0" destOrd="0" presId="urn:microsoft.com/office/officeart/2008/layout/VerticalCurvedList"/>
    <dgm:cxn modelId="{2E6C0F75-0678-4B66-A03F-2281B65ADD48}" type="presParOf" srcId="{17B3109A-C62A-465D-B101-599398A6B82D}" destId="{FCC4C586-4C0C-4A83-8F73-35CB55A81735}" srcOrd="7" destOrd="0" presId="urn:microsoft.com/office/officeart/2008/layout/VerticalCurvedList"/>
    <dgm:cxn modelId="{CC675ABC-CC2A-4F3E-A818-E16C9734D557}" type="presParOf" srcId="{17B3109A-C62A-465D-B101-599398A6B82D}" destId="{10FBC2DC-C501-4729-B995-4681EA70F47A}" srcOrd="8" destOrd="0" presId="urn:microsoft.com/office/officeart/2008/layout/VerticalCurvedList"/>
    <dgm:cxn modelId="{030231CC-BD94-448C-BE1A-50CE7E2D3E9D}" type="presParOf" srcId="{10FBC2DC-C501-4729-B995-4681EA70F47A}" destId="{A30ECB19-B379-4EFE-A195-47682819CCA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DE027-59F4-419F-B619-9CA44BB764DA}">
      <dsp:nvSpPr>
        <dsp:cNvPr id="0" name=""/>
        <dsp:cNvSpPr/>
      </dsp:nvSpPr>
      <dsp:spPr>
        <a:xfrm>
          <a:off x="-3581015" y="-550356"/>
          <a:ext cx="4269065" cy="4269065"/>
        </a:xfrm>
        <a:prstGeom prst="blockArc">
          <a:avLst>
            <a:gd name="adj1" fmla="val 18900000"/>
            <a:gd name="adj2" fmla="val 2700000"/>
            <a:gd name="adj3" fmla="val 506"/>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FBD93-B8EB-4406-8FDC-5899D3EF1EA9}">
      <dsp:nvSpPr>
        <dsp:cNvPr id="0" name=""/>
        <dsp:cNvSpPr/>
      </dsp:nvSpPr>
      <dsp:spPr>
        <a:xfrm>
          <a:off x="360706" y="243582"/>
          <a:ext cx="8022252" cy="487419"/>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6889" tIns="45720" rIns="45720" bIns="45720" numCol="1" spcCol="1270" anchor="ctr" anchorCtr="0">
          <a:noAutofit/>
        </a:bodyPr>
        <a:lstStyle/>
        <a:p>
          <a:pPr marL="0" lvl="0" indent="0" algn="l" defTabSz="800100" rtl="0">
            <a:lnSpc>
              <a:spcPct val="90000"/>
            </a:lnSpc>
            <a:spcBef>
              <a:spcPct val="0"/>
            </a:spcBef>
            <a:spcAft>
              <a:spcPct val="35000"/>
            </a:spcAft>
            <a:buNone/>
          </a:pPr>
          <a:r>
            <a:rPr lang="fr-FR" sz="1800" b="0" kern="1200" dirty="0"/>
            <a:t>1. Organisation et financement de la recherche en santé à la DGOS</a:t>
          </a:r>
        </a:p>
      </dsp:txBody>
      <dsp:txXfrm>
        <a:off x="360706" y="243582"/>
        <a:ext cx="8022252" cy="487419"/>
      </dsp:txXfrm>
    </dsp:sp>
    <dsp:sp modelId="{9283C322-2F11-4C66-A2C7-6901A8218AEF}">
      <dsp:nvSpPr>
        <dsp:cNvPr id="0" name=""/>
        <dsp:cNvSpPr/>
      </dsp:nvSpPr>
      <dsp:spPr>
        <a:xfrm>
          <a:off x="56069" y="182655"/>
          <a:ext cx="609274" cy="60927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58A96-ED95-44CA-AB7A-6E121AD1672F}">
      <dsp:nvSpPr>
        <dsp:cNvPr id="0" name=""/>
        <dsp:cNvSpPr/>
      </dsp:nvSpPr>
      <dsp:spPr>
        <a:xfrm>
          <a:off x="640154" y="974838"/>
          <a:ext cx="7742804" cy="487419"/>
        </a:xfrm>
        <a:prstGeom prst="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6889"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kern="1200" dirty="0"/>
            <a:t>2. Focus sur la recherche en soins primaires </a:t>
          </a:r>
        </a:p>
      </dsp:txBody>
      <dsp:txXfrm>
        <a:off x="640154" y="974838"/>
        <a:ext cx="7742804" cy="487419"/>
      </dsp:txXfrm>
    </dsp:sp>
    <dsp:sp modelId="{25B6EAE8-200E-40E7-A2D9-9175A6A6325E}">
      <dsp:nvSpPr>
        <dsp:cNvPr id="0" name=""/>
        <dsp:cNvSpPr/>
      </dsp:nvSpPr>
      <dsp:spPr>
        <a:xfrm>
          <a:off x="335517" y="913911"/>
          <a:ext cx="609274" cy="60927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BF186EB3-2DC5-422B-B2A7-F6F7FF0EF2AF}">
      <dsp:nvSpPr>
        <dsp:cNvPr id="0" name=""/>
        <dsp:cNvSpPr/>
      </dsp:nvSpPr>
      <dsp:spPr>
        <a:xfrm>
          <a:off x="640154" y="1706094"/>
          <a:ext cx="7742804" cy="487419"/>
        </a:xfrm>
        <a:prstGeom prst="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6889"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kern="1200" dirty="0"/>
            <a:t>3. </a:t>
          </a:r>
          <a:r>
            <a:rPr lang="fr-FR" sz="1800" kern="1200" dirty="0">
              <a:solidFill>
                <a:schemeClr val="bg1"/>
              </a:solidFill>
            </a:rPr>
            <a:t>Apport des GIRCI en soutien à la recherche en soins primaires </a:t>
          </a:r>
          <a:endParaRPr lang="fr-FR" sz="1800" b="0" kern="1200" dirty="0"/>
        </a:p>
      </dsp:txBody>
      <dsp:txXfrm>
        <a:off x="640154" y="1706094"/>
        <a:ext cx="7742804" cy="487419"/>
      </dsp:txXfrm>
    </dsp:sp>
    <dsp:sp modelId="{BD85B7D6-FE5D-4E3A-8C84-A75D72F09C99}">
      <dsp:nvSpPr>
        <dsp:cNvPr id="0" name=""/>
        <dsp:cNvSpPr/>
      </dsp:nvSpPr>
      <dsp:spPr>
        <a:xfrm>
          <a:off x="335517" y="1645166"/>
          <a:ext cx="609274" cy="60927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FCC4C586-4C0C-4A83-8F73-35CB55A81735}">
      <dsp:nvSpPr>
        <dsp:cNvPr id="0" name=""/>
        <dsp:cNvSpPr/>
      </dsp:nvSpPr>
      <dsp:spPr>
        <a:xfrm>
          <a:off x="360706" y="2437349"/>
          <a:ext cx="8022252" cy="487419"/>
        </a:xfrm>
        <a:prstGeom prst="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6889" tIns="45720" rIns="45720" bIns="4572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FFFFFF"/>
              </a:solidFill>
              <a:latin typeface="Arial"/>
              <a:ea typeface="+mn-ea"/>
              <a:cs typeface="+mn-cs"/>
            </a:rPr>
            <a:t>4. Présentation de 3 projets lauréats à l’AAP </a:t>
          </a:r>
          <a:r>
            <a:rPr lang="fr-FR" sz="1800" kern="1200" dirty="0" err="1">
              <a:solidFill>
                <a:srgbClr val="FFFFFF"/>
              </a:solidFill>
              <a:latin typeface="Arial"/>
              <a:ea typeface="+mn-ea"/>
              <a:cs typeface="+mn-cs"/>
            </a:rPr>
            <a:t>ReSP</a:t>
          </a:r>
          <a:r>
            <a:rPr lang="fr-FR" sz="1800" kern="1200" dirty="0">
              <a:solidFill>
                <a:srgbClr val="FFFFFF"/>
              </a:solidFill>
              <a:latin typeface="Arial"/>
              <a:ea typeface="+mn-ea"/>
              <a:cs typeface="+mn-cs"/>
            </a:rPr>
            <a:t>-Ir</a:t>
          </a:r>
        </a:p>
      </dsp:txBody>
      <dsp:txXfrm>
        <a:off x="360706" y="2437349"/>
        <a:ext cx="8022252" cy="487419"/>
      </dsp:txXfrm>
    </dsp:sp>
    <dsp:sp modelId="{A30ECB19-B379-4EFE-A195-47682819CCA0}">
      <dsp:nvSpPr>
        <dsp:cNvPr id="0" name=""/>
        <dsp:cNvSpPr/>
      </dsp:nvSpPr>
      <dsp:spPr>
        <a:xfrm>
          <a:off x="56069" y="2376422"/>
          <a:ext cx="609274" cy="60927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0.89786</cdr:y>
    </cdr:from>
    <cdr:to>
      <cdr:x>1</cdr:x>
      <cdr:y>1</cdr:y>
    </cdr:to>
    <cdr:sp macro="" textlink="">
      <cdr:nvSpPr>
        <cdr:cNvPr id="2" name="ZoneTexte 15"/>
        <cdr:cNvSpPr txBox="1"/>
      </cdr:nvSpPr>
      <cdr:spPr>
        <a:xfrm xmlns:a="http://schemas.openxmlformats.org/drawingml/2006/main">
          <a:off x="0" y="3246622"/>
          <a:ext cx="5173211" cy="36933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b="1" dirty="0">
              <a:latin typeface="Arial" panose="020B0604020202020204" pitchFamily="34" charset="0"/>
              <a:cs typeface="Arial" panose="020B0604020202020204" pitchFamily="34" charset="0"/>
            </a:rPr>
            <a:t>Structures promoteur– Moyenne 2021 et 2022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21/05/2024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213602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255723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6</a:t>
            </a:fld>
            <a:endParaRPr lang="fr-FR" dirty="0"/>
          </a:p>
        </p:txBody>
      </p:sp>
    </p:spTree>
    <p:extLst>
      <p:ext uri="{BB962C8B-B14F-4D97-AF65-F5344CB8AC3E}">
        <p14:creationId xmlns:p14="http://schemas.microsoft.com/office/powerpoint/2010/main" val="6527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8</a:t>
            </a:fld>
            <a:endParaRPr lang="fr-FR" dirty="0"/>
          </a:p>
        </p:txBody>
      </p:sp>
    </p:spTree>
    <p:extLst>
      <p:ext uri="{BB962C8B-B14F-4D97-AF65-F5344CB8AC3E}">
        <p14:creationId xmlns:p14="http://schemas.microsoft.com/office/powerpoint/2010/main" val="382861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12</a:t>
            </a:fld>
            <a:endParaRPr lang="fr-FR" dirty="0"/>
          </a:p>
        </p:txBody>
      </p:sp>
    </p:spTree>
    <p:extLst>
      <p:ext uri="{BB962C8B-B14F-4D97-AF65-F5344CB8AC3E}">
        <p14:creationId xmlns:p14="http://schemas.microsoft.com/office/powerpoint/2010/main" val="244579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14</a:t>
            </a:fld>
            <a:endParaRPr lang="fr-FR" dirty="0"/>
          </a:p>
        </p:txBody>
      </p:sp>
    </p:spTree>
    <p:extLst>
      <p:ext uri="{BB962C8B-B14F-4D97-AF65-F5344CB8AC3E}">
        <p14:creationId xmlns:p14="http://schemas.microsoft.com/office/powerpoint/2010/main" val="2862509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16</a:t>
            </a:fld>
            <a:endParaRPr lang="fr-FR" dirty="0"/>
          </a:p>
        </p:txBody>
      </p:sp>
    </p:spTree>
    <p:extLst>
      <p:ext uri="{BB962C8B-B14F-4D97-AF65-F5344CB8AC3E}">
        <p14:creationId xmlns:p14="http://schemas.microsoft.com/office/powerpoint/2010/main" val="2493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17</a:t>
            </a:fld>
            <a:endParaRPr lang="fr-FR" dirty="0"/>
          </a:p>
        </p:txBody>
      </p:sp>
    </p:spTree>
    <p:extLst>
      <p:ext uri="{BB962C8B-B14F-4D97-AF65-F5344CB8AC3E}">
        <p14:creationId xmlns:p14="http://schemas.microsoft.com/office/powerpoint/2010/main" val="316673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6A4A60EE-9D13-3442-9796-E718C6343EC1}" type="datetime1">
              <a:rPr lang="fr-FR" cap="all" smtClean="0"/>
              <a:pPr/>
              <a:t>21/05/2024</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72419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547664" y="40314"/>
            <a:ext cx="7139136" cy="857250"/>
          </a:xfrm>
        </p:spPr>
        <p:txBody>
          <a:bodyPr>
            <a:normAutofit/>
          </a:bodyPr>
          <a:lstStyle>
            <a:lvl1pPr algn="l">
              <a:defRPr sz="2775" b="1">
                <a:solidFill>
                  <a:schemeClr val="accent5">
                    <a:lumMod val="50000"/>
                  </a:schemeClr>
                </a:solidFill>
              </a:defRPr>
            </a:lvl1pPr>
          </a:lstStyle>
          <a:p>
            <a:r>
              <a:rPr lang="fr-FR" dirty="0"/>
              <a:t>Modifiez le style du titre</a:t>
            </a:r>
          </a:p>
        </p:txBody>
      </p:sp>
      <p:sp>
        <p:nvSpPr>
          <p:cNvPr id="3" name="Espace réservé de la date 2"/>
          <p:cNvSpPr>
            <a:spLocks noGrp="1"/>
          </p:cNvSpPr>
          <p:nvPr>
            <p:ph type="dt" sz="half" idx="10"/>
          </p:nvPr>
        </p:nvSpPr>
        <p:spPr/>
        <p:txBody>
          <a:bodyPr/>
          <a:lstStyle/>
          <a:p>
            <a:fld id="{AB687FE3-0278-4692-B764-5816449CBA68}" type="datetime1">
              <a:rPr lang="fr-FR" smtClean="0">
                <a:solidFill>
                  <a:prstClr val="black">
                    <a:tint val="75000"/>
                  </a:prstClr>
                </a:solidFill>
              </a:rPr>
              <a:t>21/05/2024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pic>
        <p:nvPicPr>
          <p:cNvPr id="6" name="Picture 2" descr="la nouvelle identité visuelle de la Conférence des directeurs généraux de CHU - Création graphique : Camille Vigouroux"/>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104413"/>
            <a:ext cx="1209032" cy="955169"/>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re 1"/>
          <p:cNvSpPr txBox="1">
            <a:spLocks/>
          </p:cNvSpPr>
          <p:nvPr userDrawn="1"/>
        </p:nvSpPr>
        <p:spPr>
          <a:xfrm>
            <a:off x="1547664" y="519522"/>
            <a:ext cx="7067128"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3700" kern="1200">
                <a:solidFill>
                  <a:schemeClr val="tx1"/>
                </a:solidFill>
                <a:latin typeface="+mj-lt"/>
                <a:ea typeface="+mj-ea"/>
                <a:cs typeface="+mj-cs"/>
              </a:defRPr>
            </a:lvl1pPr>
          </a:lstStyle>
          <a:p>
            <a:pPr algn="l"/>
            <a:endParaRPr lang="fr-FR" sz="2100" dirty="0"/>
          </a:p>
        </p:txBody>
      </p:sp>
      <p:cxnSp>
        <p:nvCxnSpPr>
          <p:cNvPr id="8" name="Connecteur droit 7"/>
          <p:cNvCxnSpPr/>
          <p:nvPr userDrawn="1"/>
        </p:nvCxnSpPr>
        <p:spPr>
          <a:xfrm>
            <a:off x="1619672" y="735546"/>
            <a:ext cx="7067128" cy="0"/>
          </a:xfrm>
          <a:prstGeom prst="line">
            <a:avLst/>
          </a:prstGeom>
          <a:ln w="12700"/>
        </p:spPr>
        <p:style>
          <a:lnRef idx="3">
            <a:schemeClr val="accent5"/>
          </a:lnRef>
          <a:fillRef idx="0">
            <a:schemeClr val="accent5"/>
          </a:fillRef>
          <a:effectRef idx="2">
            <a:schemeClr val="accent5"/>
          </a:effectRef>
          <a:fontRef idx="minor">
            <a:schemeClr val="tx1"/>
          </a:fontRef>
        </p:style>
      </p:cxnSp>
      <p:pic>
        <p:nvPicPr>
          <p:cNvPr id="11"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07904" y="4692502"/>
            <a:ext cx="1992990" cy="47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du pied de page 4"/>
          <p:cNvSpPr txBox="1">
            <a:spLocks/>
          </p:cNvSpPr>
          <p:nvPr userDrawn="1"/>
        </p:nvSpPr>
        <p:spPr>
          <a:xfrm>
            <a:off x="6239446" y="4791348"/>
            <a:ext cx="2895600" cy="273844"/>
          </a:xfrm>
          <a:prstGeom prst="rect">
            <a:avLst/>
          </a:prstGeom>
        </p:spPr>
        <p:txBody>
          <a:bodyPr vert="horz" lIns="68580" tIns="34290" rIns="68580" bIns="34290" rtlCol="0" anchor="ctr"/>
          <a:lstStyle>
            <a:defPPr>
              <a:defRPr lang="fr-FR"/>
            </a:defPPr>
            <a:lvl1pPr marL="0" algn="ctr" defTabSz="914400" rtl="0" eaLnBrk="1" latinLnBrk="0" hangingPunct="1">
              <a:defRPr sz="1050" b="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633C4D-2E26-4666-A1EA-FA3B9DDE4207}" type="slidenum">
              <a:rPr lang="fr-FR" sz="788" smtClean="0"/>
              <a:pPr/>
              <a:t>‹N°›</a:t>
            </a:fld>
            <a:endParaRPr lang="fr-FR" sz="788" dirty="0"/>
          </a:p>
        </p:txBody>
      </p:sp>
    </p:spTree>
    <p:extLst>
      <p:ext uri="{BB962C8B-B14F-4D97-AF65-F5344CB8AC3E}">
        <p14:creationId xmlns:p14="http://schemas.microsoft.com/office/powerpoint/2010/main" val="720770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b="1">
                <a:solidFill>
                  <a:schemeClr val="accent5">
                    <a:lumMod val="75000"/>
                  </a:schemeClr>
                </a:solidFill>
              </a:defRPr>
            </a:lvl1pPr>
          </a:lstStyle>
          <a:p>
            <a:fld id="{004C370F-B921-4900-8735-209E0151CAA6}" type="datetime1">
              <a:rPr lang="fr-FR" smtClean="0"/>
              <a:t>21/05/2024</a:t>
            </a:fld>
            <a:endParaRPr lang="fr-FR" dirty="0"/>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7904" y="4692502"/>
            <a:ext cx="1992990" cy="47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pied de page 4"/>
          <p:cNvSpPr txBox="1">
            <a:spLocks/>
          </p:cNvSpPr>
          <p:nvPr userDrawn="1"/>
        </p:nvSpPr>
        <p:spPr>
          <a:xfrm>
            <a:off x="6239446" y="4791348"/>
            <a:ext cx="2895600" cy="273844"/>
          </a:xfrm>
          <a:prstGeom prst="rect">
            <a:avLst/>
          </a:prstGeom>
        </p:spPr>
        <p:txBody>
          <a:bodyPr vert="horz" lIns="68580" tIns="34290" rIns="68580" bIns="34290" rtlCol="0" anchor="ctr"/>
          <a:lstStyle>
            <a:defPPr>
              <a:defRPr lang="fr-FR"/>
            </a:defPPr>
            <a:lvl1pPr marL="0" algn="ctr" defTabSz="914400" rtl="0" eaLnBrk="1" latinLnBrk="0" hangingPunct="1">
              <a:defRPr sz="1050" b="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633C4D-2E26-4666-A1EA-FA3B9DDE4207}" type="slidenum">
              <a:rPr lang="fr-FR" sz="788" smtClean="0"/>
              <a:pPr/>
              <a:t>‹N°›</a:t>
            </a:fld>
            <a:endParaRPr lang="fr-FR" sz="788" dirty="0"/>
          </a:p>
        </p:txBody>
      </p:sp>
    </p:spTree>
    <p:extLst>
      <p:ext uri="{BB962C8B-B14F-4D97-AF65-F5344CB8AC3E}">
        <p14:creationId xmlns:p14="http://schemas.microsoft.com/office/powerpoint/2010/main" val="142583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251C71F6-E0A6-1740-B64F-38F332886BAF}" type="datetime1">
              <a:rPr lang="fr-FR" cap="all" smtClean="0"/>
              <a:pPr/>
              <a:t>21/05/2024</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88813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5E6183FC-BA60-7C49-ABF3-B50982741576}" type="datetime1">
              <a:rPr lang="fr-FR" cap="all" smtClean="0"/>
              <a:pPr/>
              <a:t>21/05/2024</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23850" y="682801"/>
            <a:ext cx="8424863" cy="539991"/>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23528" y="1707654"/>
            <a:ext cx="2556471"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275856"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69134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0597CDB5-73DC-8641-8CC1-FAD9379FD627}" type="datetime1">
              <a:rPr lang="fr-FR" cap="all" smtClean="0"/>
              <a:pPr/>
              <a:t>21/05/2024</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077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8E1290DD-BE4D-794B-919C-D565D1B9C67D}" type="datetime1">
              <a:rPr lang="fr-FR" cap="all" smtClean="0"/>
              <a:pPr/>
              <a:t>21/05/2024</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23528" y="1707654"/>
            <a:ext cx="5761038" cy="2879725"/>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04411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baseline="0"/>
            </a:lvl1pPr>
            <a:lvl2pPr marL="92075" indent="0">
              <a:spcBef>
                <a:spcPts val="500"/>
              </a:spcBef>
              <a:spcAft>
                <a:spcPts val="0"/>
              </a:spcAft>
              <a:buNone/>
              <a:tabLst/>
              <a:defRPr sz="1850"/>
            </a:lvl2pPr>
          </a:lstStyle>
          <a:p>
            <a:pPr lvl="0"/>
            <a:r>
              <a:rPr lang="fr-FR" dirty="0"/>
              <a:t>Titre</a:t>
            </a:r>
          </a:p>
          <a:p>
            <a:pPr lvl="1"/>
            <a:r>
              <a:rPr lang="fr-FR" dirty="0"/>
              <a:t>Sous-titre</a:t>
            </a:r>
          </a:p>
        </p:txBody>
      </p:sp>
      <p:cxnSp>
        <p:nvCxnSpPr>
          <p:cNvPr id="12"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D7698221-35EF-134F-B87A-568DECC70F29}" type="datetime1">
              <a:rPr lang="fr-FR" cap="all" smtClean="0"/>
              <a:pPr/>
              <a:t>21/05/2024</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0000" y="195486"/>
            <a:ext cx="2389789" cy="1508615"/>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785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4395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5F7325A3-5315-1B4B-A0D9-112471EB5837}" type="datetime1">
              <a:rPr lang="fr-FR" cap="all" smtClean="0"/>
              <a:pPr/>
              <a:t>21/05/2024</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07654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4EA19884-7A29-DC4E-9311-A62E54788E52}" type="datetime1">
              <a:rPr lang="fr-FR" smtClean="0"/>
              <a:t>21/05/2024</a:t>
            </a:fld>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a:extLst>
              <a:ext uri="{FF2B5EF4-FFF2-40B4-BE49-F238E27FC236}">
                <a16:creationId xmlns:a16="http://schemas.microsoft.com/office/drawing/2014/main" id="{EFA79C50-5BF6-E450-166C-0433BDAF60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490" y="43848"/>
            <a:ext cx="2291286" cy="1758775"/>
          </a:xfrm>
          <a:prstGeom prst="rect">
            <a:avLst/>
          </a:prstGeom>
        </p:spPr>
      </p:pic>
    </p:spTree>
    <p:extLst>
      <p:ext uri="{BB962C8B-B14F-4D97-AF65-F5344CB8AC3E}">
        <p14:creationId xmlns:p14="http://schemas.microsoft.com/office/powerpoint/2010/main" val="212740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3000" b="1" cap="all"/>
            </a:lvl1pPr>
          </a:lstStyle>
          <a:p>
            <a:r>
              <a:rPr lang="fr-FR" dirty="0"/>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b="1">
                <a:solidFill>
                  <a:schemeClr val="accent5">
                    <a:lumMod val="75000"/>
                  </a:schemeClr>
                </a:solidFill>
              </a:defRPr>
            </a:lvl1pPr>
          </a:lstStyle>
          <a:p>
            <a:fld id="{495E85B4-6C30-4CBA-AB8E-C0E89B59C825}" type="datetime1">
              <a:rPr lang="fr-FR" smtClean="0"/>
              <a:t>21/05/2024</a:t>
            </a:fld>
            <a:endParaRPr lang="fr-FR" dirty="0"/>
          </a:p>
        </p:txBody>
      </p:sp>
      <p:sp>
        <p:nvSpPr>
          <p:cNvPr id="5" name="Espace réservé du pied de page 4"/>
          <p:cNvSpPr>
            <a:spLocks noGrp="1"/>
          </p:cNvSpPr>
          <p:nvPr>
            <p:ph type="ftr" sz="quarter" idx="11"/>
          </p:nvPr>
        </p:nvSpPr>
        <p:spPr>
          <a:xfrm>
            <a:off x="6239446" y="4791348"/>
            <a:ext cx="2895600" cy="273844"/>
          </a:xfrm>
        </p:spPr>
        <p:txBody>
          <a:bodyPr/>
          <a:lstStyle>
            <a:lvl1pPr>
              <a:defRPr sz="788" b="1">
                <a:solidFill>
                  <a:schemeClr val="accent5">
                    <a:lumMod val="75000"/>
                  </a:schemeClr>
                </a:solidFill>
              </a:defRPr>
            </a:lvl1pPr>
          </a:lstStyle>
          <a:p>
            <a:fld id="{C5633C4D-2E26-4666-A1EA-FA3B9DDE4207}" type="slidenum">
              <a:rPr lang="fr-FR" smtClean="0"/>
              <a:pPr/>
              <a:t>‹N°›</a:t>
            </a:fld>
            <a:endParaRPr lang="fr-FR" dirty="0"/>
          </a:p>
        </p:txBody>
      </p:sp>
      <p:pic>
        <p:nvPicPr>
          <p:cNvPr id="7" name="Picture 2" descr="la nouvelle identité visuelle de la Conférence des directeurs généraux de CHU - Création graphique : Camille Vigourou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5576" y="249492"/>
            <a:ext cx="2280520" cy="1801675"/>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31840" y="519522"/>
            <a:ext cx="5089334" cy="120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9"/>
          <p:cNvCxnSpPr/>
          <p:nvPr userDrawn="1"/>
        </p:nvCxnSpPr>
        <p:spPr>
          <a:xfrm>
            <a:off x="3419872" y="1437624"/>
            <a:ext cx="4536504" cy="0"/>
          </a:xfrm>
          <a:prstGeom prst="line">
            <a:avLst/>
          </a:prstGeom>
          <a:ln/>
        </p:spPr>
        <p:style>
          <a:lnRef idx="3">
            <a:schemeClr val="accent5"/>
          </a:lnRef>
          <a:fillRef idx="0">
            <a:schemeClr val="accent5"/>
          </a:fillRef>
          <a:effectRef idx="2">
            <a:schemeClr val="accent5"/>
          </a:effectRef>
          <a:fontRef idx="minor">
            <a:schemeClr val="tx1"/>
          </a:fontRef>
        </p:style>
      </p:cxnSp>
      <p:pic>
        <p:nvPicPr>
          <p:cNvPr id="11"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07904" y="4692502"/>
            <a:ext cx="1992990" cy="47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043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fld id="{B858D49A-5A7A-574D-A0ED-52B5C1EFA876}" type="datetime1">
              <a:rPr lang="fr-FR" cap="all" smtClean="0"/>
              <a:pPr/>
              <a:t>21/05/2024</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6F191392-BAE3-8996-ABA9-69C09E71185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78036" y="43849"/>
            <a:ext cx="851126" cy="653318"/>
          </a:xfrm>
          <a:prstGeom prst="rect">
            <a:avLst/>
          </a:prstGeom>
        </p:spPr>
      </p:pic>
    </p:spTree>
    <p:extLst>
      <p:ext uri="{BB962C8B-B14F-4D97-AF65-F5344CB8AC3E}">
        <p14:creationId xmlns:p14="http://schemas.microsoft.com/office/powerpoint/2010/main" val="358592806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hf hdr="0"/>
  <p:txStyles>
    <p:title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F8F4E40-F1DE-41D1-9CFC-5484DF65706C}" type="datetime1">
              <a:rPr lang="fr-FR" smtClean="0">
                <a:solidFill>
                  <a:prstClr val="black">
                    <a:tint val="75000"/>
                  </a:prstClr>
                </a:solidFill>
              </a:rPr>
              <a:t>21/05/2024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CD1B39-E389-4C4B-BF2D-4EF3322C506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755141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33.png"/><Relationship Id="rId4" Type="http://schemas.openxmlformats.org/officeDocument/2006/relationships/image" Target="../media/image34.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tif"/><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jpe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0A07EE6D-AA0D-7E48-18E8-16F0CE191058}"/>
              </a:ext>
            </a:extLst>
          </p:cNvPr>
          <p:cNvSpPr txBox="1"/>
          <p:nvPr/>
        </p:nvSpPr>
        <p:spPr>
          <a:xfrm>
            <a:off x="305272" y="1837681"/>
            <a:ext cx="4032448" cy="646331"/>
          </a:xfrm>
          <a:prstGeom prst="rect">
            <a:avLst/>
          </a:prstGeom>
          <a:noFill/>
        </p:spPr>
        <p:txBody>
          <a:bodyPr wrap="square" rtlCol="0">
            <a:spAutoFit/>
          </a:bodyPr>
          <a:lstStyle/>
          <a:p>
            <a:r>
              <a:rPr lang="fr-FR" sz="3600" b="1" dirty="0">
                <a:solidFill>
                  <a:srgbClr val="000091"/>
                </a:solidFill>
              </a:rPr>
              <a:t>SANTEXPO 2024</a:t>
            </a:r>
          </a:p>
        </p:txBody>
      </p:sp>
      <p:sp>
        <p:nvSpPr>
          <p:cNvPr id="16" name="ZoneTexte 15">
            <a:extLst>
              <a:ext uri="{FF2B5EF4-FFF2-40B4-BE49-F238E27FC236}">
                <a16:creationId xmlns:a16="http://schemas.microsoft.com/office/drawing/2014/main" id="{BA3FE0F2-5739-D277-6724-B6FA573FE5E0}"/>
              </a:ext>
            </a:extLst>
          </p:cNvPr>
          <p:cNvSpPr txBox="1"/>
          <p:nvPr/>
        </p:nvSpPr>
        <p:spPr>
          <a:xfrm>
            <a:off x="305272" y="2487031"/>
            <a:ext cx="7651104" cy="523220"/>
          </a:xfrm>
          <a:prstGeom prst="rect">
            <a:avLst/>
          </a:prstGeom>
          <a:noFill/>
        </p:spPr>
        <p:txBody>
          <a:bodyPr wrap="square" rtlCol="0">
            <a:spAutoFit/>
          </a:bodyPr>
          <a:lstStyle/>
          <a:p>
            <a:r>
              <a:rPr lang="fr-FR" sz="2800" dirty="0">
                <a:solidFill>
                  <a:srgbClr val="000091"/>
                </a:solidFill>
              </a:rPr>
              <a:t>LA RECHERCHE EN SOINS PRIMAIRES</a:t>
            </a:r>
            <a:endParaRPr lang="fr-FR" sz="3000" dirty="0">
              <a:solidFill>
                <a:srgbClr val="000091"/>
              </a:solidFill>
            </a:endParaRPr>
          </a:p>
        </p:txBody>
      </p:sp>
      <p:pic>
        <p:nvPicPr>
          <p:cNvPr id="7" name="Image 6" descr="Une image contenant texte, Police, capture d’écran, Graphique&#10;&#10;Description générée automatiquement">
            <a:extLst>
              <a:ext uri="{FF2B5EF4-FFF2-40B4-BE49-F238E27FC236}">
                <a16:creationId xmlns:a16="http://schemas.microsoft.com/office/drawing/2014/main" id="{4210A308-B79B-A5BE-579A-EE6FDBE22DF8}"/>
              </a:ext>
            </a:extLst>
          </p:cNvPr>
          <p:cNvPicPr>
            <a:picLocks noChangeAspect="1"/>
          </p:cNvPicPr>
          <p:nvPr/>
        </p:nvPicPr>
        <p:blipFill>
          <a:blip r:embed="rId2"/>
          <a:stretch>
            <a:fillRect/>
          </a:stretch>
        </p:blipFill>
        <p:spPr>
          <a:xfrm>
            <a:off x="305272" y="0"/>
            <a:ext cx="2398517" cy="1837681"/>
          </a:xfrm>
          <a:prstGeom prst="rect">
            <a:avLst/>
          </a:prstGeom>
        </p:spPr>
      </p:pic>
      <p:sp>
        <p:nvSpPr>
          <p:cNvPr id="12" name="ZoneTexte 11">
            <a:extLst>
              <a:ext uri="{FF2B5EF4-FFF2-40B4-BE49-F238E27FC236}">
                <a16:creationId xmlns:a16="http://schemas.microsoft.com/office/drawing/2014/main" id="{630EE0CB-9C89-161E-9288-C42CF7693DB9}"/>
              </a:ext>
            </a:extLst>
          </p:cNvPr>
          <p:cNvSpPr txBox="1"/>
          <p:nvPr/>
        </p:nvSpPr>
        <p:spPr>
          <a:xfrm>
            <a:off x="305272" y="3363838"/>
            <a:ext cx="6980358" cy="1077218"/>
          </a:xfrm>
          <a:prstGeom prst="rect">
            <a:avLst/>
          </a:prstGeom>
          <a:noFill/>
        </p:spPr>
        <p:txBody>
          <a:bodyPr wrap="square" rtlCol="0">
            <a:spAutoFit/>
          </a:bodyPr>
          <a:lstStyle/>
          <a:p>
            <a:r>
              <a:rPr lang="fr-FR" sz="1600" dirty="0">
                <a:solidFill>
                  <a:srgbClr val="000091"/>
                </a:solidFill>
              </a:rPr>
              <a:t>Lionel DA CRUZ – Chef du bureau RI1 DGOS - PRI </a:t>
            </a:r>
          </a:p>
          <a:p>
            <a:r>
              <a:rPr lang="fr-FR" sz="1600" dirty="0">
                <a:solidFill>
                  <a:srgbClr val="000091"/>
                </a:solidFill>
              </a:rPr>
              <a:t>Teddy LEGUILLIER – Conseiller scientifique RI1 DGOS - PRI</a:t>
            </a:r>
          </a:p>
          <a:p>
            <a:r>
              <a:rPr lang="fr-FR" sz="1600" dirty="0">
                <a:solidFill>
                  <a:srgbClr val="000091"/>
                </a:solidFill>
              </a:rPr>
              <a:t>Bastien MEZERETTE – Coordinateur GIRCI IDF</a:t>
            </a:r>
          </a:p>
          <a:p>
            <a:r>
              <a:rPr lang="fr-FR" sz="1600" dirty="0">
                <a:solidFill>
                  <a:srgbClr val="000091"/>
                </a:solidFill>
              </a:rPr>
              <a:t>Julie DUPOUY – MSP-U / DUMG / Inserm</a:t>
            </a:r>
          </a:p>
        </p:txBody>
      </p:sp>
    </p:spTree>
    <p:extLst>
      <p:ext uri="{BB962C8B-B14F-4D97-AF65-F5344CB8AC3E}">
        <p14:creationId xmlns:p14="http://schemas.microsoft.com/office/powerpoint/2010/main" val="26555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DCDA53B-AE05-0BD7-D9EF-A61E81EE34F4}"/>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8" name="Espace réservé du pied de page 7">
            <a:extLst>
              <a:ext uri="{FF2B5EF4-FFF2-40B4-BE49-F238E27FC236}">
                <a16:creationId xmlns:a16="http://schemas.microsoft.com/office/drawing/2014/main" id="{550488F1-2D15-E16D-1624-38A01A3816CE}"/>
              </a:ext>
            </a:extLst>
          </p:cNvPr>
          <p:cNvSpPr>
            <a:spLocks noGrp="1"/>
          </p:cNvSpPr>
          <p:nvPr>
            <p:ph type="ftr" sz="quarter" idx="3"/>
          </p:nvPr>
        </p:nvSpPr>
        <p:spPr/>
        <p:txBody>
          <a:bodyPr/>
          <a:lstStyle/>
          <a:p>
            <a:r>
              <a:rPr lang="fr-FR"/>
              <a:t>Direction générale de l’offre de soins</a:t>
            </a:r>
            <a:endParaRPr lang="fr-FR" dirty="0"/>
          </a:p>
        </p:txBody>
      </p:sp>
      <p:sp>
        <p:nvSpPr>
          <p:cNvPr id="9" name="Titre 4">
            <a:extLst>
              <a:ext uri="{FF2B5EF4-FFF2-40B4-BE49-F238E27FC236}">
                <a16:creationId xmlns:a16="http://schemas.microsoft.com/office/drawing/2014/main" id="{13715B27-5584-A053-0F67-1E383DB176F7}"/>
              </a:ext>
            </a:extLst>
          </p:cNvPr>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a:solidFill>
                  <a:srgbClr val="7EB0DE"/>
                </a:solidFill>
              </a:rPr>
              <a:t>Etat des lieux </a:t>
            </a:r>
            <a:endParaRPr lang="fr-FR" sz="1800" dirty="0">
              <a:solidFill>
                <a:srgbClr val="2E75B6"/>
              </a:solidFill>
              <a:latin typeface="+mn-lt"/>
              <a:ea typeface="+mn-ea"/>
              <a:cs typeface="+mn-cs"/>
            </a:endParaRPr>
          </a:p>
        </p:txBody>
      </p:sp>
      <p:pic>
        <p:nvPicPr>
          <p:cNvPr id="10" name="Image 9" descr="Une image contenant texte, capture d’écran, Police, logo&#10;&#10;Description générée automatiquement">
            <a:extLst>
              <a:ext uri="{FF2B5EF4-FFF2-40B4-BE49-F238E27FC236}">
                <a16:creationId xmlns:a16="http://schemas.microsoft.com/office/drawing/2014/main" id="{B343B1AA-BDCC-E571-CEEC-164B32A751C1}"/>
              </a:ext>
            </a:extLst>
          </p:cNvPr>
          <p:cNvPicPr>
            <a:picLocks noChangeAspect="1"/>
          </p:cNvPicPr>
          <p:nvPr/>
        </p:nvPicPr>
        <p:blipFill rotWithShape="1">
          <a:blip r:embed="rId2"/>
          <a:srcRect l="10880" t="2884" r="10880" b="4165"/>
          <a:stretch/>
        </p:blipFill>
        <p:spPr>
          <a:xfrm>
            <a:off x="2597127" y="1059582"/>
            <a:ext cx="3302592" cy="2382268"/>
          </a:xfrm>
          <a:prstGeom prst="rect">
            <a:avLst/>
          </a:prstGeom>
        </p:spPr>
      </p:pic>
      <p:sp>
        <p:nvSpPr>
          <p:cNvPr id="12" name="ZoneTexte 11">
            <a:extLst>
              <a:ext uri="{FF2B5EF4-FFF2-40B4-BE49-F238E27FC236}">
                <a16:creationId xmlns:a16="http://schemas.microsoft.com/office/drawing/2014/main" id="{F6AD45A8-067A-5C9B-3470-B11959C8B56D}"/>
              </a:ext>
            </a:extLst>
          </p:cNvPr>
          <p:cNvSpPr txBox="1"/>
          <p:nvPr/>
        </p:nvSpPr>
        <p:spPr>
          <a:xfrm>
            <a:off x="1691680" y="3635911"/>
            <a:ext cx="5130969" cy="1077218"/>
          </a:xfrm>
          <a:prstGeom prst="rect">
            <a:avLst/>
          </a:prstGeom>
          <a:noFill/>
        </p:spPr>
        <p:txBody>
          <a:bodyPr wrap="square">
            <a:spAutoFit/>
          </a:bodyPr>
          <a:lstStyle/>
          <a:p>
            <a:pPr marL="171450" indent="-171450" algn="just">
              <a:buFont typeface="Wingdings" panose="05000000000000000000" pitchFamily="2" charset="2"/>
              <a:buChar char="Ø"/>
            </a:pPr>
            <a:r>
              <a:rPr lang="fr-FR" sz="1200" dirty="0">
                <a:latin typeface="Calibri" panose="020F0502020204030204" pitchFamily="34" charset="0"/>
                <a:cs typeface="Calibri" panose="020F0502020204030204" pitchFamily="34" charset="0"/>
              </a:rPr>
              <a:t>104 280 articles sur PubMed dont 2 227 sur SIGAPS</a:t>
            </a:r>
          </a:p>
          <a:p>
            <a:pPr marL="171450" indent="-171450" algn="just">
              <a:buFont typeface="Symbol" panose="05050102010706020507" pitchFamily="18" charset="2"/>
              <a:buChar char="Þ"/>
            </a:pPr>
            <a:endParaRPr lang="fr-FR" sz="400" dirty="0">
              <a:latin typeface="Calibri" panose="020F0502020204030204" pitchFamily="34" charset="0"/>
              <a:cs typeface="Calibri" panose="020F0502020204030204" pitchFamily="34" charset="0"/>
            </a:endParaRPr>
          </a:p>
          <a:p>
            <a:pPr marL="171450" indent="-171450" algn="just">
              <a:buFont typeface="Wingdings" panose="05000000000000000000" pitchFamily="2" charset="2"/>
              <a:buChar char="Ø"/>
            </a:pPr>
            <a:r>
              <a:rPr lang="fr-FR" sz="1200" dirty="0">
                <a:latin typeface="Calibri" panose="020F0502020204030204" pitchFamily="34" charset="0"/>
                <a:cs typeface="Calibri" panose="020F0502020204030204" pitchFamily="34" charset="0"/>
              </a:rPr>
              <a:t>Répartition des publications issues de la recherche en soins primaires recensées sur SIGAPS pour la période 2013-2022. </a:t>
            </a:r>
            <a:r>
              <a:rPr lang="fr-FR" sz="1200" b="1" dirty="0">
                <a:latin typeface="Calibri" panose="020F0502020204030204" pitchFamily="34" charset="0"/>
                <a:cs typeface="Calibri" panose="020F0502020204030204" pitchFamily="34" charset="0"/>
              </a:rPr>
              <a:t>80 % des publications comprennent un chercheur affilié à un DMG/DUMG et 20 % à une structure de soins primaires (MSP-U, CDS-U, CPTS).</a:t>
            </a:r>
          </a:p>
        </p:txBody>
      </p:sp>
      <p:sp>
        <p:nvSpPr>
          <p:cNvPr id="13" name="Rectangle 12">
            <a:extLst>
              <a:ext uri="{FF2B5EF4-FFF2-40B4-BE49-F238E27FC236}">
                <a16:creationId xmlns:a16="http://schemas.microsoft.com/office/drawing/2014/main" id="{85BA3790-25BE-5ABF-6E36-115F6B8415D4}"/>
              </a:ext>
            </a:extLst>
          </p:cNvPr>
          <p:cNvSpPr/>
          <p:nvPr/>
        </p:nvSpPr>
        <p:spPr>
          <a:xfrm>
            <a:off x="1763686" y="987573"/>
            <a:ext cx="5058961" cy="253741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4" name="Rectangle 13">
            <a:extLst>
              <a:ext uri="{FF2B5EF4-FFF2-40B4-BE49-F238E27FC236}">
                <a16:creationId xmlns:a16="http://schemas.microsoft.com/office/drawing/2014/main" id="{01007F02-7BBA-8B09-449F-290CFBF5641A}"/>
              </a:ext>
            </a:extLst>
          </p:cNvPr>
          <p:cNvSpPr/>
          <p:nvPr/>
        </p:nvSpPr>
        <p:spPr>
          <a:xfrm>
            <a:off x="1763687" y="3635909"/>
            <a:ext cx="5058961" cy="107721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grpSp>
        <p:nvGrpSpPr>
          <p:cNvPr id="19" name="Groupe 18">
            <a:extLst>
              <a:ext uri="{FF2B5EF4-FFF2-40B4-BE49-F238E27FC236}">
                <a16:creationId xmlns:a16="http://schemas.microsoft.com/office/drawing/2014/main" id="{E9B017C0-6118-C27C-FEFF-BBF22947A1D3}"/>
              </a:ext>
            </a:extLst>
          </p:cNvPr>
          <p:cNvGrpSpPr/>
          <p:nvPr/>
        </p:nvGrpSpPr>
        <p:grpSpPr>
          <a:xfrm>
            <a:off x="6928178" y="832851"/>
            <a:ext cx="2184738" cy="1259499"/>
            <a:chOff x="6928178" y="832851"/>
            <a:chExt cx="2184738" cy="1259499"/>
          </a:xfrm>
        </p:grpSpPr>
        <p:pic>
          <p:nvPicPr>
            <p:cNvPr id="20" name="Image 19" descr="Une image contenant noir, obscurité&#10;&#10;Description générée automatiquement">
              <a:extLst>
                <a:ext uri="{FF2B5EF4-FFF2-40B4-BE49-F238E27FC236}">
                  <a16:creationId xmlns:a16="http://schemas.microsoft.com/office/drawing/2014/main" id="{ED8AB420-3A11-9929-C98B-9E0F46583711}"/>
                </a:ext>
              </a:extLst>
            </p:cNvPr>
            <p:cNvPicPr>
              <a:picLocks noChangeAspect="1"/>
            </p:cNvPicPr>
            <p:nvPr/>
          </p:nvPicPr>
          <p:blipFill>
            <a:blip r:embed="rId3">
              <a:duotone>
                <a:schemeClr val="accent2">
                  <a:shade val="45000"/>
                  <a:satMod val="135000"/>
                </a:schemeClr>
                <a:prstClr val="white"/>
              </a:duotone>
            </a:blip>
            <a:stretch>
              <a:fillRect/>
            </a:stretch>
          </p:blipFill>
          <p:spPr>
            <a:xfrm>
              <a:off x="6928178" y="832851"/>
              <a:ext cx="2184738" cy="1259499"/>
            </a:xfrm>
            <a:prstGeom prst="rect">
              <a:avLst/>
            </a:prstGeom>
          </p:spPr>
        </p:pic>
        <p:sp>
          <p:nvSpPr>
            <p:cNvPr id="21" name="Rectangle 20">
              <a:extLst>
                <a:ext uri="{FF2B5EF4-FFF2-40B4-BE49-F238E27FC236}">
                  <a16:creationId xmlns:a16="http://schemas.microsoft.com/office/drawing/2014/main" id="{E7CFEEB4-053D-D450-DFB1-46519A49196B}"/>
                </a:ext>
              </a:extLst>
            </p:cNvPr>
            <p:cNvSpPr/>
            <p:nvPr/>
          </p:nvSpPr>
          <p:spPr>
            <a:xfrm>
              <a:off x="7687830" y="1112727"/>
              <a:ext cx="1335895" cy="461665"/>
            </a:xfrm>
            <a:prstGeom prst="rect">
              <a:avLst/>
            </a:prstGeom>
          </p:spPr>
          <p:txBody>
            <a:bodyPr wrap="square">
              <a:spAutoFit/>
            </a:bodyPr>
            <a:lstStyle/>
            <a:p>
              <a:r>
                <a:rPr lang="fr-FR" sz="800" b="1" i="1" dirty="0"/>
                <a:t>Analyse réalisée par la cellule opérationnelle de Lille</a:t>
              </a:r>
            </a:p>
          </p:txBody>
        </p:sp>
        <p:pic>
          <p:nvPicPr>
            <p:cNvPr id="22" name="Image 21" descr="Une image contenant Graphique, conception, créativité&#10;&#10;Description générée automatiquement">
              <a:extLst>
                <a:ext uri="{FF2B5EF4-FFF2-40B4-BE49-F238E27FC236}">
                  <a16:creationId xmlns:a16="http://schemas.microsoft.com/office/drawing/2014/main" id="{7AEE05A7-D113-4EA7-7C2D-7FB9347DFA8F}"/>
                </a:ext>
              </a:extLst>
            </p:cNvPr>
            <p:cNvPicPr>
              <a:picLocks noChangeAspect="1"/>
            </p:cNvPicPr>
            <p:nvPr/>
          </p:nvPicPr>
          <p:blipFill>
            <a:blip r:embed="rId4"/>
            <a:stretch>
              <a:fillRect/>
            </a:stretch>
          </p:blipFill>
          <p:spPr>
            <a:xfrm>
              <a:off x="7110670" y="1075717"/>
              <a:ext cx="566339" cy="566339"/>
            </a:xfrm>
            <a:prstGeom prst="rect">
              <a:avLst/>
            </a:prstGeom>
          </p:spPr>
        </p:pic>
      </p:grpSp>
    </p:spTree>
    <p:extLst>
      <p:ext uri="{BB962C8B-B14F-4D97-AF65-F5344CB8AC3E}">
        <p14:creationId xmlns:p14="http://schemas.microsoft.com/office/powerpoint/2010/main" val="428222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D989F04-3624-4004-FA00-A374C69059CE}"/>
              </a:ext>
            </a:extLst>
          </p:cNvPr>
          <p:cNvSpPr>
            <a:spLocks noGrp="1"/>
          </p:cNvSpPr>
          <p:nvPr>
            <p:ph type="sldNum" sz="quarter" idx="12"/>
          </p:nvPr>
        </p:nvSpPr>
        <p:spPr/>
        <p:txBody>
          <a:bodyPr/>
          <a:lstStyle/>
          <a:p>
            <a:fld id="{733122C9-A0B9-462F-8757-0847AD287B63}" type="slidenum">
              <a:rPr lang="fr-FR" smtClean="0"/>
              <a:pPr/>
              <a:t>11</a:t>
            </a:fld>
            <a:endParaRPr lang="fr-FR" dirty="0"/>
          </a:p>
        </p:txBody>
      </p:sp>
      <p:sp>
        <p:nvSpPr>
          <p:cNvPr id="8" name="Espace réservé du pied de page 7">
            <a:extLst>
              <a:ext uri="{FF2B5EF4-FFF2-40B4-BE49-F238E27FC236}">
                <a16:creationId xmlns:a16="http://schemas.microsoft.com/office/drawing/2014/main" id="{A29C6DFE-56CC-CD36-D743-49B5929A122F}"/>
              </a:ext>
            </a:extLst>
          </p:cNvPr>
          <p:cNvSpPr>
            <a:spLocks noGrp="1"/>
          </p:cNvSpPr>
          <p:nvPr>
            <p:ph type="ftr" sz="quarter" idx="3"/>
          </p:nvPr>
        </p:nvSpPr>
        <p:spPr/>
        <p:txBody>
          <a:bodyPr/>
          <a:lstStyle/>
          <a:p>
            <a:r>
              <a:rPr lang="fr-FR"/>
              <a:t>Direction générale de l’offre de soins</a:t>
            </a:r>
            <a:endParaRPr lang="fr-FR" dirty="0"/>
          </a:p>
        </p:txBody>
      </p:sp>
      <p:sp>
        <p:nvSpPr>
          <p:cNvPr id="10" name="Titre 4">
            <a:extLst>
              <a:ext uri="{FF2B5EF4-FFF2-40B4-BE49-F238E27FC236}">
                <a16:creationId xmlns:a16="http://schemas.microsoft.com/office/drawing/2014/main" id="{B3BB9333-E294-C09A-0891-B404699BF4CB}"/>
              </a:ext>
            </a:extLst>
          </p:cNvPr>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a:solidFill>
                  <a:srgbClr val="7EB0DE"/>
                </a:solidFill>
              </a:rPr>
              <a:t>Etat des lieux </a:t>
            </a:r>
            <a:endParaRPr lang="fr-FR" sz="1800" dirty="0">
              <a:solidFill>
                <a:srgbClr val="2E75B6"/>
              </a:solidFill>
              <a:latin typeface="+mn-lt"/>
              <a:ea typeface="+mn-ea"/>
              <a:cs typeface="+mn-cs"/>
            </a:endParaRPr>
          </a:p>
        </p:txBody>
      </p:sp>
      <p:grpSp>
        <p:nvGrpSpPr>
          <p:cNvPr id="13" name="Groupe 12">
            <a:extLst>
              <a:ext uri="{FF2B5EF4-FFF2-40B4-BE49-F238E27FC236}">
                <a16:creationId xmlns:a16="http://schemas.microsoft.com/office/drawing/2014/main" id="{E18D430C-259D-DF77-2BAD-402CD57B4EDE}"/>
              </a:ext>
            </a:extLst>
          </p:cNvPr>
          <p:cNvGrpSpPr/>
          <p:nvPr/>
        </p:nvGrpSpPr>
        <p:grpSpPr>
          <a:xfrm>
            <a:off x="2169040" y="843558"/>
            <a:ext cx="4824536" cy="2924809"/>
            <a:chOff x="2267745" y="1235562"/>
            <a:chExt cx="4824536" cy="2924809"/>
          </a:xfrm>
        </p:grpSpPr>
        <p:pic>
          <p:nvPicPr>
            <p:cNvPr id="9" name="Image 8">
              <a:extLst>
                <a:ext uri="{FF2B5EF4-FFF2-40B4-BE49-F238E27FC236}">
                  <a16:creationId xmlns:a16="http://schemas.microsoft.com/office/drawing/2014/main" id="{099DE97D-809F-C0A4-D08B-700891208709}"/>
                </a:ext>
              </a:extLst>
            </p:cNvPr>
            <p:cNvPicPr>
              <a:picLocks noChangeAspect="1"/>
            </p:cNvPicPr>
            <p:nvPr/>
          </p:nvPicPr>
          <p:blipFill rotWithShape="1">
            <a:blip r:embed="rId2"/>
            <a:srcRect l="12036" t="23126" r="7138" b="846"/>
            <a:stretch/>
          </p:blipFill>
          <p:spPr>
            <a:xfrm>
              <a:off x="2339752" y="1235562"/>
              <a:ext cx="4752529" cy="2924809"/>
            </a:xfrm>
            <a:prstGeom prst="rect">
              <a:avLst/>
            </a:prstGeom>
          </p:spPr>
        </p:pic>
        <p:pic>
          <p:nvPicPr>
            <p:cNvPr id="11" name="Image 10">
              <a:extLst>
                <a:ext uri="{FF2B5EF4-FFF2-40B4-BE49-F238E27FC236}">
                  <a16:creationId xmlns:a16="http://schemas.microsoft.com/office/drawing/2014/main" id="{5F33E6C2-0BB4-63A0-CF9E-09FC49D1C3AA}"/>
                </a:ext>
              </a:extLst>
            </p:cNvPr>
            <p:cNvPicPr>
              <a:picLocks noChangeAspect="1"/>
            </p:cNvPicPr>
            <p:nvPr/>
          </p:nvPicPr>
          <p:blipFill rotWithShape="1">
            <a:blip r:embed="rId2"/>
            <a:srcRect l="872" t="90293" r="85657" b="717"/>
            <a:stretch/>
          </p:blipFill>
          <p:spPr>
            <a:xfrm>
              <a:off x="2339752" y="3814502"/>
              <a:ext cx="792088" cy="345869"/>
            </a:xfrm>
            <a:prstGeom prst="rect">
              <a:avLst/>
            </a:prstGeom>
          </p:spPr>
        </p:pic>
        <p:sp>
          <p:nvSpPr>
            <p:cNvPr id="12" name="Rectangle 11">
              <a:extLst>
                <a:ext uri="{FF2B5EF4-FFF2-40B4-BE49-F238E27FC236}">
                  <a16:creationId xmlns:a16="http://schemas.microsoft.com/office/drawing/2014/main" id="{57F21888-0929-8E8A-ADE5-328D9E763DC4}"/>
                </a:ext>
              </a:extLst>
            </p:cNvPr>
            <p:cNvSpPr/>
            <p:nvPr/>
          </p:nvSpPr>
          <p:spPr>
            <a:xfrm>
              <a:off x="2267745" y="1277083"/>
              <a:ext cx="4752529" cy="2883288"/>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grpSp>
      <p:sp>
        <p:nvSpPr>
          <p:cNvPr id="14" name="ZoneTexte 13">
            <a:extLst>
              <a:ext uri="{FF2B5EF4-FFF2-40B4-BE49-F238E27FC236}">
                <a16:creationId xmlns:a16="http://schemas.microsoft.com/office/drawing/2014/main" id="{6C9056C1-B358-05EC-14E3-226658DED318}"/>
              </a:ext>
            </a:extLst>
          </p:cNvPr>
          <p:cNvSpPr txBox="1"/>
          <p:nvPr/>
        </p:nvSpPr>
        <p:spPr>
          <a:xfrm>
            <a:off x="2241047" y="3842047"/>
            <a:ext cx="4680522" cy="830997"/>
          </a:xfrm>
          <a:prstGeom prst="rect">
            <a:avLst/>
          </a:prstGeom>
          <a:noFill/>
        </p:spPr>
        <p:txBody>
          <a:bodyPr wrap="square">
            <a:spAutoFit/>
          </a:bodyPr>
          <a:lstStyle/>
          <a:p>
            <a:pPr algn="just"/>
            <a:r>
              <a:rPr lang="fr-FR" sz="1200" b="1" dirty="0">
                <a:latin typeface="Calibri" panose="020F0502020204030204" pitchFamily="34" charset="0"/>
                <a:cs typeface="Calibri" panose="020F0502020204030204" pitchFamily="34" charset="0"/>
              </a:rPr>
              <a:t>Collaborations internationales de la France </a:t>
            </a:r>
            <a:r>
              <a:rPr lang="fr-FR" sz="1200" dirty="0">
                <a:latin typeface="Calibri" panose="020F0502020204030204" pitchFamily="34" charset="0"/>
                <a:cs typeface="Calibri" panose="020F0502020204030204" pitchFamily="34" charset="0"/>
              </a:rPr>
              <a:t>sur le thème de la recherche en soins primaires. </a:t>
            </a:r>
            <a:r>
              <a:rPr lang="fr-FR" sz="1200" b="1" dirty="0">
                <a:latin typeface="Calibri" panose="020F0502020204030204" pitchFamily="34" charset="0"/>
                <a:cs typeface="Calibri" panose="020F0502020204030204" pitchFamily="34" charset="0"/>
              </a:rPr>
              <a:t>Les principaux pays cosignataires de publications</a:t>
            </a:r>
            <a:r>
              <a:rPr lang="fr-FR" sz="1200"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avec la France sont : les Etats-Unis, le Canada, la Suisse et l’Australie sont les principaux  </a:t>
            </a:r>
          </a:p>
        </p:txBody>
      </p:sp>
      <p:sp>
        <p:nvSpPr>
          <p:cNvPr id="15" name="Rectangle 14">
            <a:extLst>
              <a:ext uri="{FF2B5EF4-FFF2-40B4-BE49-F238E27FC236}">
                <a16:creationId xmlns:a16="http://schemas.microsoft.com/office/drawing/2014/main" id="{4A913E6F-FEE7-43CF-144B-203D78AF34A5}"/>
              </a:ext>
            </a:extLst>
          </p:cNvPr>
          <p:cNvSpPr/>
          <p:nvPr/>
        </p:nvSpPr>
        <p:spPr>
          <a:xfrm>
            <a:off x="2169040" y="3828004"/>
            <a:ext cx="4752529" cy="830996"/>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grpSp>
        <p:nvGrpSpPr>
          <p:cNvPr id="16" name="Groupe 15">
            <a:extLst>
              <a:ext uri="{FF2B5EF4-FFF2-40B4-BE49-F238E27FC236}">
                <a16:creationId xmlns:a16="http://schemas.microsoft.com/office/drawing/2014/main" id="{E3B5D9D8-ADCC-BF78-867C-0848D7CF1343}"/>
              </a:ext>
            </a:extLst>
          </p:cNvPr>
          <p:cNvGrpSpPr/>
          <p:nvPr/>
        </p:nvGrpSpPr>
        <p:grpSpPr>
          <a:xfrm>
            <a:off x="6928178" y="832851"/>
            <a:ext cx="2184738" cy="1259499"/>
            <a:chOff x="6928178" y="832851"/>
            <a:chExt cx="2184738" cy="1259499"/>
          </a:xfrm>
        </p:grpSpPr>
        <p:pic>
          <p:nvPicPr>
            <p:cNvPr id="17" name="Image 16" descr="Une image contenant noir, obscurité&#10;&#10;Description générée automatiquement">
              <a:extLst>
                <a:ext uri="{FF2B5EF4-FFF2-40B4-BE49-F238E27FC236}">
                  <a16:creationId xmlns:a16="http://schemas.microsoft.com/office/drawing/2014/main" id="{546C0A3A-02A6-4ADB-69B9-2257B35DD519}"/>
                </a:ext>
              </a:extLst>
            </p:cNvPr>
            <p:cNvPicPr>
              <a:picLocks noChangeAspect="1"/>
            </p:cNvPicPr>
            <p:nvPr/>
          </p:nvPicPr>
          <p:blipFill>
            <a:blip r:embed="rId3">
              <a:duotone>
                <a:schemeClr val="accent2">
                  <a:shade val="45000"/>
                  <a:satMod val="135000"/>
                </a:schemeClr>
                <a:prstClr val="white"/>
              </a:duotone>
            </a:blip>
            <a:stretch>
              <a:fillRect/>
            </a:stretch>
          </p:blipFill>
          <p:spPr>
            <a:xfrm>
              <a:off x="6928178" y="832851"/>
              <a:ext cx="2184738" cy="1259499"/>
            </a:xfrm>
            <a:prstGeom prst="rect">
              <a:avLst/>
            </a:prstGeom>
          </p:spPr>
        </p:pic>
        <p:sp>
          <p:nvSpPr>
            <p:cNvPr id="18" name="Rectangle 17">
              <a:extLst>
                <a:ext uri="{FF2B5EF4-FFF2-40B4-BE49-F238E27FC236}">
                  <a16:creationId xmlns:a16="http://schemas.microsoft.com/office/drawing/2014/main" id="{3EE99057-8056-D572-5070-E891F1BC8601}"/>
                </a:ext>
              </a:extLst>
            </p:cNvPr>
            <p:cNvSpPr/>
            <p:nvPr/>
          </p:nvSpPr>
          <p:spPr>
            <a:xfrm>
              <a:off x="7687830" y="1112727"/>
              <a:ext cx="1335895" cy="461665"/>
            </a:xfrm>
            <a:prstGeom prst="rect">
              <a:avLst/>
            </a:prstGeom>
          </p:spPr>
          <p:txBody>
            <a:bodyPr wrap="square">
              <a:spAutoFit/>
            </a:bodyPr>
            <a:lstStyle/>
            <a:p>
              <a:r>
                <a:rPr lang="fr-FR" sz="800" b="1" i="1" dirty="0"/>
                <a:t>Analyse réalisée par la cellule opérationnelle de Lille</a:t>
              </a:r>
            </a:p>
          </p:txBody>
        </p:sp>
        <p:pic>
          <p:nvPicPr>
            <p:cNvPr id="19" name="Image 18" descr="Une image contenant Graphique, conception, créativité&#10;&#10;Description générée automatiquement">
              <a:extLst>
                <a:ext uri="{FF2B5EF4-FFF2-40B4-BE49-F238E27FC236}">
                  <a16:creationId xmlns:a16="http://schemas.microsoft.com/office/drawing/2014/main" id="{0CA30773-5A01-E371-0FA4-86ABAB04174E}"/>
                </a:ext>
              </a:extLst>
            </p:cNvPr>
            <p:cNvPicPr>
              <a:picLocks noChangeAspect="1"/>
            </p:cNvPicPr>
            <p:nvPr/>
          </p:nvPicPr>
          <p:blipFill>
            <a:blip r:embed="rId4"/>
            <a:stretch>
              <a:fillRect/>
            </a:stretch>
          </p:blipFill>
          <p:spPr>
            <a:xfrm>
              <a:off x="7110670" y="1075717"/>
              <a:ext cx="566339" cy="566339"/>
            </a:xfrm>
            <a:prstGeom prst="rect">
              <a:avLst/>
            </a:prstGeom>
          </p:spPr>
        </p:pic>
      </p:grpSp>
    </p:spTree>
    <p:extLst>
      <p:ext uri="{BB962C8B-B14F-4D97-AF65-F5344CB8AC3E}">
        <p14:creationId xmlns:p14="http://schemas.microsoft.com/office/powerpoint/2010/main" val="73470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à coins arrondis 18"/>
          <p:cNvSpPr/>
          <p:nvPr/>
        </p:nvSpPr>
        <p:spPr>
          <a:xfrm>
            <a:off x="193416" y="933566"/>
            <a:ext cx="8740628" cy="3438384"/>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12</a:t>
            </a:fld>
            <a:endParaRPr lang="fr-FR" dirty="0"/>
          </a:p>
        </p:txBody>
      </p:sp>
      <p:sp>
        <p:nvSpPr>
          <p:cNvPr id="8" name="Espace réservé du pied de page 7"/>
          <p:cNvSpPr>
            <a:spLocks noGrp="1"/>
          </p:cNvSpPr>
          <p:nvPr>
            <p:ph type="ftr" sz="quarter" idx="4294967295"/>
          </p:nvPr>
        </p:nvSpPr>
        <p:spPr>
          <a:xfrm>
            <a:off x="7092280" y="58292"/>
            <a:ext cx="1951940" cy="209202"/>
          </a:xfrm>
          <a:prstGeom prst="rect">
            <a:avLst/>
          </a:prstGeom>
        </p:spPr>
        <p:txBody>
          <a:bodyPr/>
          <a:lstStyle/>
          <a:p>
            <a:pPr algn="r"/>
            <a:r>
              <a:rPr lang="fr-FR" sz="750" b="1" dirty="0">
                <a:latin typeface="+mj-lt"/>
              </a:rPr>
              <a:t>Direction générale de l’offre de soins</a:t>
            </a:r>
          </a:p>
        </p:txBody>
      </p:sp>
      <p:sp>
        <p:nvSpPr>
          <p:cNvPr id="15" name="ZoneTexte 14"/>
          <p:cNvSpPr txBox="1"/>
          <p:nvPr/>
        </p:nvSpPr>
        <p:spPr>
          <a:xfrm>
            <a:off x="4563730" y="2915834"/>
            <a:ext cx="4360293" cy="800219"/>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Financements :</a:t>
            </a:r>
          </a:p>
          <a:p>
            <a:pPr marL="285750" indent="-192088">
              <a:buFont typeface="Arial" panose="020B0604020202020204" pitchFamily="34" charset="0"/>
              <a:buChar char="•"/>
            </a:pPr>
            <a:r>
              <a:rPr lang="fr-FR" sz="1400" dirty="0">
                <a:latin typeface="Calibri" panose="020F0502020204030204" pitchFamily="34" charset="0"/>
                <a:cs typeface="Calibri" panose="020F0502020204030204" pitchFamily="34" charset="0"/>
              </a:rPr>
              <a:t>Animation territoriale de la RC (MIG D26 7,6 M€)</a:t>
            </a:r>
          </a:p>
          <a:p>
            <a:pPr marL="285750" indent="-192088">
              <a:buFont typeface="Arial" panose="020B0604020202020204" pitchFamily="34" charset="0"/>
              <a:buChar char="•"/>
            </a:pPr>
            <a:r>
              <a:rPr lang="fr-FR" sz="1400" dirty="0">
                <a:latin typeface="Calibri" panose="020F0502020204030204" pitchFamily="34" charset="0"/>
                <a:cs typeface="Calibri" panose="020F0502020204030204" pitchFamily="34" charset="0"/>
              </a:rPr>
              <a:t>AAP: PHRCI (25 M€), ResP-Ir (10 M €)</a:t>
            </a:r>
          </a:p>
        </p:txBody>
      </p:sp>
      <p:grpSp>
        <p:nvGrpSpPr>
          <p:cNvPr id="17" name="Groupe 16"/>
          <p:cNvGrpSpPr/>
          <p:nvPr/>
        </p:nvGrpSpPr>
        <p:grpSpPr>
          <a:xfrm>
            <a:off x="251248" y="1015306"/>
            <a:ext cx="4218300" cy="3225274"/>
            <a:chOff x="209684" y="1303338"/>
            <a:chExt cx="4218300" cy="3225274"/>
          </a:xfrm>
        </p:grpSpPr>
        <p:grpSp>
          <p:nvGrpSpPr>
            <p:cNvPr id="16" name="Groupe 15"/>
            <p:cNvGrpSpPr/>
            <p:nvPr/>
          </p:nvGrpSpPr>
          <p:grpSpPr>
            <a:xfrm>
              <a:off x="453442" y="1303338"/>
              <a:ext cx="3974542" cy="3225274"/>
              <a:chOff x="755650" y="1381971"/>
              <a:chExt cx="3974542" cy="3225274"/>
            </a:xfrm>
          </p:grpSpPr>
          <p:grpSp>
            <p:nvGrpSpPr>
              <p:cNvPr id="9" name="Groupe 8"/>
              <p:cNvGrpSpPr/>
              <p:nvPr/>
            </p:nvGrpSpPr>
            <p:grpSpPr>
              <a:xfrm>
                <a:off x="1029432" y="1381971"/>
                <a:ext cx="3700760" cy="3225274"/>
                <a:chOff x="3247504" y="1347788"/>
                <a:chExt cx="3700760" cy="3225274"/>
              </a:xfrm>
            </p:grpSpPr>
            <p:grpSp>
              <p:nvGrpSpPr>
                <p:cNvPr id="10" name="Groupe 9"/>
                <p:cNvGrpSpPr/>
                <p:nvPr/>
              </p:nvGrpSpPr>
              <p:grpSpPr>
                <a:xfrm>
                  <a:off x="3247504" y="1347788"/>
                  <a:ext cx="3700760" cy="3225274"/>
                  <a:chOff x="3247504" y="1347788"/>
                  <a:chExt cx="3700760" cy="3225274"/>
                </a:xfrm>
              </p:grpSpPr>
              <p:pic>
                <p:nvPicPr>
                  <p:cNvPr id="12" name="Picture 2" descr="https://sante.gouv.fr/local/adapt-img/638/10x/IMG/png/carte_girci_4.png?1680691483"/>
                  <p:cNvPicPr>
                    <a:picLocks noChangeAspect="1" noChangeArrowheads="1"/>
                  </p:cNvPicPr>
                  <p:nvPr/>
                </p:nvPicPr>
                <p:blipFill rotWithShape="1">
                  <a:blip r:embed="rId3">
                    <a:extLst>
                      <a:ext uri="{28A0092B-C50C-407E-A947-70E740481C1C}">
                        <a14:useLocalDpi xmlns:a14="http://schemas.microsoft.com/office/drawing/2010/main" val="0"/>
                      </a:ext>
                    </a:extLst>
                  </a:blip>
                  <a:srcRect l="19232"/>
                  <a:stretch/>
                </p:blipFill>
                <p:spPr bwMode="auto">
                  <a:xfrm>
                    <a:off x="3247504" y="1347788"/>
                    <a:ext cx="3628752" cy="32252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40152" y="1995686"/>
                    <a:ext cx="100811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Picture 4" descr="Girci Es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610" y="2009351"/>
                  <a:ext cx="840366" cy="56239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755650" y="2324733"/>
                <a:ext cx="359966" cy="24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50" name="Picture 2" descr="logo"/>
            <p:cNvPicPr>
              <a:picLocks noChangeAspect="1" noChangeArrowheads="1"/>
            </p:cNvPicPr>
            <p:nvPr/>
          </p:nvPicPr>
          <p:blipFill rotWithShape="1">
            <a:blip r:embed="rId5">
              <a:extLst>
                <a:ext uri="{28A0092B-C50C-407E-A947-70E740481C1C}">
                  <a14:useLocalDpi xmlns:a14="http://schemas.microsoft.com/office/drawing/2010/main" val="0"/>
                </a:ext>
              </a:extLst>
            </a:blip>
            <a:srcRect b="11684"/>
            <a:stretch/>
          </p:blipFill>
          <p:spPr bwMode="auto">
            <a:xfrm>
              <a:off x="209684" y="1716021"/>
              <a:ext cx="1207596" cy="42368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425023" y="4441850"/>
            <a:ext cx="8515042" cy="215444"/>
          </a:xfrm>
          <a:prstGeom prst="rect">
            <a:avLst/>
          </a:prstGeom>
        </p:spPr>
        <p:txBody>
          <a:bodyPr wrap="square">
            <a:spAutoFit/>
          </a:bodyPr>
          <a:lstStyle/>
          <a:p>
            <a:r>
              <a:rPr lang="fr-FR" sz="800" i="1" dirty="0">
                <a:solidFill>
                  <a:schemeClr val="bg1">
                    <a:lumMod val="50000"/>
                  </a:schemeClr>
                </a:solidFill>
              </a:rPr>
              <a:t>https://sante.gouv.fr/systeme-de-sante/innovation-et-recherche/l-innovation-et-la-recherche-clinique/article/groupements-interregionaux-pour-la-recherche-clinique-et-l-innovation-girci</a:t>
            </a:r>
          </a:p>
        </p:txBody>
      </p:sp>
      <p:sp>
        <p:nvSpPr>
          <p:cNvPr id="20" name="ZoneTexte 19"/>
          <p:cNvSpPr txBox="1"/>
          <p:nvPr/>
        </p:nvSpPr>
        <p:spPr>
          <a:xfrm>
            <a:off x="4526912" y="1265550"/>
            <a:ext cx="4617088" cy="1446550"/>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7 GIRCI, 3 missions principales :</a:t>
            </a:r>
          </a:p>
          <a:p>
            <a:pPr marL="285750" indent="-192088">
              <a:buFont typeface="Arial" panose="020B0604020202020204" pitchFamily="34" charset="0"/>
              <a:buChar char="•"/>
            </a:pPr>
            <a:r>
              <a:rPr lang="fr-FR" sz="1400" dirty="0">
                <a:latin typeface="Calibri" panose="020F0502020204030204" pitchFamily="34" charset="0"/>
                <a:cs typeface="Calibri" panose="020F0502020204030204" pitchFamily="34" charset="0"/>
              </a:rPr>
              <a:t>Appui réglementaire et/ou méthodologique pour le montage de projets de recherche</a:t>
            </a:r>
          </a:p>
          <a:p>
            <a:pPr marL="285750" indent="-192088">
              <a:buFont typeface="Arial" panose="020B0604020202020204" pitchFamily="34" charset="0"/>
              <a:buChar char="•"/>
            </a:pPr>
            <a:r>
              <a:rPr lang="fr-FR" sz="1400" dirty="0">
                <a:latin typeface="Calibri" panose="020F0502020204030204" pitchFamily="34" charset="0"/>
                <a:cs typeface="Calibri" panose="020F0502020204030204" pitchFamily="34" charset="0"/>
              </a:rPr>
              <a:t>Information et formation des professionnels de la recherche clinique</a:t>
            </a:r>
          </a:p>
          <a:p>
            <a:pPr marL="285750" indent="-192088">
              <a:buFont typeface="Arial" panose="020B0604020202020204" pitchFamily="34" charset="0"/>
              <a:buChar char="•"/>
            </a:pPr>
            <a:r>
              <a:rPr lang="fr-FR" sz="1400" dirty="0">
                <a:latin typeface="Calibri" panose="020F0502020204030204" pitchFamily="34" charset="0"/>
                <a:cs typeface="Calibri" panose="020F0502020204030204" pitchFamily="34" charset="0"/>
              </a:rPr>
              <a:t>Gestion de deux AAP : PHRC-I et ResP-Ir</a:t>
            </a:r>
          </a:p>
        </p:txBody>
      </p:sp>
      <p:sp>
        <p:nvSpPr>
          <p:cNvPr id="22"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a:solidFill>
                  <a:srgbClr val="7EB0DE"/>
                </a:solidFill>
              </a:rPr>
              <a:t>Rôle des GIRCI</a:t>
            </a: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1418544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899592" y="923226"/>
            <a:ext cx="4824536" cy="928444"/>
            <a:chOff x="899592" y="826649"/>
            <a:chExt cx="4824536" cy="928444"/>
          </a:xfrm>
        </p:grpSpPr>
        <p:sp>
          <p:nvSpPr>
            <p:cNvPr id="23" name="Rectangle à coins arrondis 22"/>
            <p:cNvSpPr/>
            <p:nvPr/>
          </p:nvSpPr>
          <p:spPr>
            <a:xfrm>
              <a:off x="1828034" y="911674"/>
              <a:ext cx="3680069" cy="806965"/>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0" name="Imag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9592" y="826649"/>
              <a:ext cx="928444" cy="928444"/>
            </a:xfrm>
            <a:prstGeom prst="rect">
              <a:avLst/>
            </a:prstGeom>
          </p:spPr>
        </p:pic>
        <p:sp>
          <p:nvSpPr>
            <p:cNvPr id="11" name="Rectangle 10"/>
            <p:cNvSpPr/>
            <p:nvPr/>
          </p:nvSpPr>
          <p:spPr>
            <a:xfrm>
              <a:off x="1876154" y="887642"/>
              <a:ext cx="3847974" cy="830997"/>
            </a:xfrm>
            <a:prstGeom prst="rect">
              <a:avLst/>
            </a:prstGeom>
          </p:spPr>
          <p:txBody>
            <a:bodyPr wrap="square">
              <a:spAutoFit/>
            </a:bodyPr>
            <a:lstStyle/>
            <a:p>
              <a:pPr algn="just"/>
              <a:r>
                <a:rPr lang="fr-FR" sz="1200" b="1" dirty="0">
                  <a:latin typeface="Calibri" panose="020F0502020204030204" pitchFamily="34" charset="0"/>
                  <a:cs typeface="Calibri" panose="020F0502020204030204" pitchFamily="34" charset="0"/>
                </a:rPr>
                <a:t>Objectifs </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produire connaissances scientifiques utilisables  </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encourager les collaborations </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favoriser la création d’écosystèmes de soins primaires</a:t>
              </a:r>
            </a:p>
          </p:txBody>
        </p:sp>
      </p:grpSp>
      <p:grpSp>
        <p:nvGrpSpPr>
          <p:cNvPr id="3" name="Groupe 2"/>
          <p:cNvGrpSpPr/>
          <p:nvPr/>
        </p:nvGrpSpPr>
        <p:grpSpPr>
          <a:xfrm>
            <a:off x="2146466" y="1923678"/>
            <a:ext cx="3979408" cy="720080"/>
            <a:chOff x="2146466" y="1909257"/>
            <a:chExt cx="3979408" cy="720080"/>
          </a:xfrm>
        </p:grpSpPr>
        <p:sp>
          <p:nvSpPr>
            <p:cNvPr id="24" name="Rectangle à coins arrondis 23"/>
            <p:cNvSpPr/>
            <p:nvPr/>
          </p:nvSpPr>
          <p:spPr>
            <a:xfrm>
              <a:off x="2949296" y="1909257"/>
              <a:ext cx="3176578" cy="720079"/>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3076" name="Picture 4" descr="Module d'éligibilité - Salon - ENGIE G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466" y="1921054"/>
              <a:ext cx="692682" cy="70828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17292" y="1921054"/>
              <a:ext cx="2969443" cy="646331"/>
            </a:xfrm>
            <a:prstGeom prst="rect">
              <a:avLst/>
            </a:prstGeom>
          </p:spPr>
          <p:txBody>
            <a:bodyPr wrap="square">
              <a:spAutoFit/>
            </a:bodyPr>
            <a:lstStyle/>
            <a:p>
              <a:pPr algn="just"/>
              <a:r>
                <a:rPr lang="fr-FR" sz="1200" b="1" dirty="0">
                  <a:latin typeface="Calibri" panose="020F0502020204030204" pitchFamily="34" charset="0"/>
                  <a:cs typeface="Calibri" panose="020F0502020204030204" pitchFamily="34" charset="0"/>
                </a:rPr>
                <a:t>Eligibilité</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un acteur des soins primaires</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un autre acteur de la recherche </a:t>
              </a:r>
            </a:p>
          </p:txBody>
        </p:sp>
      </p:grpSp>
      <p:grpSp>
        <p:nvGrpSpPr>
          <p:cNvPr id="4" name="Groupe 3"/>
          <p:cNvGrpSpPr/>
          <p:nvPr/>
        </p:nvGrpSpPr>
        <p:grpSpPr>
          <a:xfrm>
            <a:off x="3241441" y="2715766"/>
            <a:ext cx="3816424" cy="1015663"/>
            <a:chOff x="3241441" y="2818748"/>
            <a:chExt cx="3816424" cy="1015663"/>
          </a:xfrm>
        </p:grpSpPr>
        <p:sp>
          <p:nvSpPr>
            <p:cNvPr id="21" name="Rectangle à coins arrondis 20"/>
            <p:cNvSpPr/>
            <p:nvPr/>
          </p:nvSpPr>
          <p:spPr>
            <a:xfrm>
              <a:off x="4062477" y="2845361"/>
              <a:ext cx="2995388" cy="989050"/>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3078" name="Picture 6" descr="Sélection - Icônes utilisateur gratuites"/>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41441" y="2996162"/>
              <a:ext cx="686682" cy="6866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105537" y="2818748"/>
              <a:ext cx="2952328" cy="1015663"/>
            </a:xfrm>
            <a:prstGeom prst="rect">
              <a:avLst/>
            </a:prstGeom>
          </p:spPr>
          <p:txBody>
            <a:bodyPr wrap="square">
              <a:spAutoFit/>
            </a:bodyPr>
            <a:lstStyle/>
            <a:p>
              <a:pPr algn="just"/>
              <a:r>
                <a:rPr lang="fr-FR" sz="1200" b="1" dirty="0">
                  <a:latin typeface="Calibri" panose="020F0502020204030204" pitchFamily="34" charset="0"/>
                  <a:cs typeface="Calibri" panose="020F0502020204030204" pitchFamily="34" charset="0"/>
                </a:rPr>
                <a:t>Sélection</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lettre d’intention </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 dossier complet</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comité de sélection: GIRCI</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validation projets sélectionnés: DGOS</a:t>
              </a:r>
            </a:p>
          </p:txBody>
        </p:sp>
      </p:grpSp>
      <p:grpSp>
        <p:nvGrpSpPr>
          <p:cNvPr id="5" name="Groupe 4"/>
          <p:cNvGrpSpPr/>
          <p:nvPr/>
        </p:nvGrpSpPr>
        <p:grpSpPr>
          <a:xfrm>
            <a:off x="4433246" y="3812386"/>
            <a:ext cx="3920763" cy="847596"/>
            <a:chOff x="4433246" y="3812386"/>
            <a:chExt cx="3920763" cy="847596"/>
          </a:xfrm>
        </p:grpSpPr>
        <p:sp>
          <p:nvSpPr>
            <p:cNvPr id="25" name="Rectangle à coins arrondis 24"/>
            <p:cNvSpPr/>
            <p:nvPr/>
          </p:nvSpPr>
          <p:spPr>
            <a:xfrm>
              <a:off x="5257665" y="3835131"/>
              <a:ext cx="3058752" cy="824851"/>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3080" name="Picture 8" descr="Faire financer sa formation - Néopraxis Form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246" y="3895754"/>
              <a:ext cx="752411" cy="6642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262766" y="3812386"/>
              <a:ext cx="3091243" cy="830997"/>
            </a:xfrm>
            <a:prstGeom prst="rect">
              <a:avLst/>
            </a:prstGeom>
          </p:spPr>
          <p:txBody>
            <a:bodyPr wrap="square">
              <a:spAutoFit/>
            </a:bodyPr>
            <a:lstStyle/>
            <a:p>
              <a:pPr algn="just"/>
              <a:r>
                <a:rPr lang="fr-FR" sz="1200" b="1" dirty="0">
                  <a:latin typeface="Calibri" panose="020F0502020204030204" pitchFamily="34" charset="0"/>
                  <a:cs typeface="Calibri" panose="020F0502020204030204" pitchFamily="34" charset="0"/>
                </a:rPr>
                <a:t>Financement</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10M€</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suivi des projets: GIRCI</a:t>
              </a:r>
            </a:p>
            <a:p>
              <a:pPr marL="171450" indent="-171450" algn="just">
                <a:buFont typeface="Arial" panose="020B0604020202020204" pitchFamily="34" charset="0"/>
                <a:buChar char="•"/>
              </a:pPr>
              <a:r>
                <a:rPr lang="fr-FR" sz="1200" dirty="0">
                  <a:latin typeface="Calibri" panose="020F0502020204030204" pitchFamily="34" charset="0"/>
                  <a:cs typeface="Calibri" panose="020F0502020204030204" pitchFamily="34" charset="0"/>
                </a:rPr>
                <a:t>délégation des crédits par tranche: DGOS </a:t>
              </a:r>
            </a:p>
          </p:txBody>
        </p:sp>
      </p:grpSp>
      <p:sp>
        <p:nvSpPr>
          <p:cNvPr id="15" name="Espace réservé du numéro de diapositive 1"/>
          <p:cNvSpPr>
            <a:spLocks noGrp="1"/>
          </p:cNvSpPr>
          <p:nvPr>
            <p:ph type="sldNum" sz="quarter" idx="12"/>
          </p:nvPr>
        </p:nvSpPr>
        <p:spPr>
          <a:xfrm>
            <a:off x="7398713" y="4783500"/>
            <a:ext cx="1350000" cy="360000"/>
          </a:xfrm>
        </p:spPr>
        <p:txBody>
          <a:bodyPr/>
          <a:lstStyle/>
          <a:p>
            <a:fld id="{733122C9-A0B9-462F-8757-0847AD287B63}" type="slidenum">
              <a:rPr lang="fr-FR" smtClean="0"/>
              <a:pPr/>
              <a:t>13</a:t>
            </a:fld>
            <a:endParaRPr lang="fr-FR" dirty="0"/>
          </a:p>
        </p:txBody>
      </p:sp>
      <p:pic>
        <p:nvPicPr>
          <p:cNvPr id="20" name="Picture 4" descr="https://sante.gouv.fr/IMG/png/resp-ir_avec_intitule_3x-100.png"/>
          <p:cNvPicPr>
            <a:picLocks noChangeAspect="1" noChangeArrowheads="1"/>
          </p:cNvPicPr>
          <p:nvPr/>
        </p:nvPicPr>
        <p:blipFill rotWithShape="1">
          <a:blip r:embed="rId8">
            <a:extLst>
              <a:ext uri="{28A0092B-C50C-407E-A947-70E740481C1C}">
                <a14:useLocalDpi xmlns:a14="http://schemas.microsoft.com/office/drawing/2010/main" val="0"/>
              </a:ext>
            </a:extLst>
          </a:blip>
          <a:srcRect l="41674"/>
          <a:stretch/>
        </p:blipFill>
        <p:spPr bwMode="auto">
          <a:xfrm>
            <a:off x="7925382" y="272825"/>
            <a:ext cx="915040" cy="555124"/>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pied de page 7"/>
          <p:cNvSpPr>
            <a:spLocks noGrp="1"/>
          </p:cNvSpPr>
          <p:nvPr>
            <p:ph type="ftr" sz="quarter" idx="4294967295"/>
          </p:nvPr>
        </p:nvSpPr>
        <p:spPr>
          <a:xfrm>
            <a:off x="7092280" y="58292"/>
            <a:ext cx="1951940" cy="209202"/>
          </a:xfrm>
          <a:prstGeom prst="rect">
            <a:avLst/>
          </a:prstGeom>
        </p:spPr>
        <p:txBody>
          <a:bodyPr/>
          <a:lstStyle/>
          <a:p>
            <a:pPr algn="r"/>
            <a:r>
              <a:rPr lang="fr-FR" sz="750" b="1" dirty="0">
                <a:latin typeface="+mj-lt"/>
              </a:rPr>
              <a:t>Direction générale de l’offre de soins</a:t>
            </a:r>
          </a:p>
        </p:txBody>
      </p:sp>
      <p:sp>
        <p:nvSpPr>
          <p:cNvPr id="26"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a:solidFill>
                  <a:srgbClr val="7EB0DE"/>
                </a:solidFill>
              </a:rPr>
              <a:t>l’AAP ResP-Ir</a:t>
            </a: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6133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à coins arrondis 92"/>
          <p:cNvSpPr/>
          <p:nvPr/>
        </p:nvSpPr>
        <p:spPr>
          <a:xfrm>
            <a:off x="286902" y="836094"/>
            <a:ext cx="8461562" cy="3823888"/>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14</a:t>
            </a:fld>
            <a:endParaRPr lang="fr-FR" dirty="0"/>
          </a:p>
        </p:txBody>
      </p:sp>
      <p:sp>
        <p:nvSpPr>
          <p:cNvPr id="8" name="Espace réservé du pied de page 7"/>
          <p:cNvSpPr>
            <a:spLocks noGrp="1"/>
          </p:cNvSpPr>
          <p:nvPr>
            <p:ph type="ftr" sz="quarter" idx="4294967295"/>
          </p:nvPr>
        </p:nvSpPr>
        <p:spPr>
          <a:xfrm>
            <a:off x="7092280" y="58292"/>
            <a:ext cx="1951940" cy="209202"/>
          </a:xfrm>
          <a:prstGeom prst="rect">
            <a:avLst/>
          </a:prstGeom>
        </p:spPr>
        <p:txBody>
          <a:bodyPr/>
          <a:lstStyle/>
          <a:p>
            <a:pPr algn="r"/>
            <a:r>
              <a:rPr lang="fr-FR" sz="750" b="1" dirty="0">
                <a:latin typeface="+mj-lt"/>
              </a:rPr>
              <a:t>Direction générale de l’offre de soins</a:t>
            </a:r>
          </a:p>
        </p:txBody>
      </p:sp>
      <p:sp>
        <p:nvSpPr>
          <p:cNvPr id="9" name="ZoneTexte 8"/>
          <p:cNvSpPr txBox="1"/>
          <p:nvPr/>
        </p:nvSpPr>
        <p:spPr>
          <a:xfrm>
            <a:off x="1698479" y="1489391"/>
            <a:ext cx="1993787" cy="430887"/>
          </a:xfrm>
          <a:prstGeom prst="rect">
            <a:avLst/>
          </a:prstGeom>
          <a:noFill/>
        </p:spPr>
        <p:txBody>
          <a:bodyPr wrap="square" rtlCol="0">
            <a:spAutoFit/>
          </a:bodyPr>
          <a:lstStyle/>
          <a:p>
            <a:pPr algn="just"/>
            <a:r>
              <a:rPr lang="fr-FR" sz="1100" dirty="0">
                <a:latin typeface="Calibri" panose="020F0502020204030204" pitchFamily="34" charset="0"/>
                <a:cs typeface="Calibri" panose="020F0502020204030204" pitchFamily="34" charset="0"/>
              </a:rPr>
              <a:t>Autorisations + NCT + avis</a:t>
            </a:r>
          </a:p>
          <a:p>
            <a:pPr algn="just"/>
            <a:r>
              <a:rPr lang="fr-FR" sz="1100" dirty="0">
                <a:latin typeface="Calibri" panose="020F0502020204030204" pitchFamily="34" charset="0"/>
                <a:cs typeface="Calibri" panose="020F0502020204030204" pitchFamily="34" charset="0"/>
              </a:rPr>
              <a:t>CE et/ou ANSM et/ou CNIL</a:t>
            </a:r>
          </a:p>
        </p:txBody>
      </p:sp>
      <p:sp>
        <p:nvSpPr>
          <p:cNvPr id="10" name="ZoneTexte 9"/>
          <p:cNvSpPr txBox="1"/>
          <p:nvPr/>
        </p:nvSpPr>
        <p:spPr>
          <a:xfrm>
            <a:off x="2608377" y="2118352"/>
            <a:ext cx="1944216" cy="261610"/>
          </a:xfrm>
          <a:prstGeom prst="rect">
            <a:avLst/>
          </a:prstGeom>
          <a:noFill/>
        </p:spPr>
        <p:txBody>
          <a:bodyPr wrap="square" rtlCol="0">
            <a:spAutoFit/>
          </a:bodyPr>
          <a:lstStyle/>
          <a:p>
            <a:r>
              <a:rPr lang="fr-FR" sz="1100" dirty="0">
                <a:latin typeface="Calibri" panose="020F0502020204030204" pitchFamily="34" charset="0"/>
                <a:cs typeface="Calibri" panose="020F0502020204030204" pitchFamily="34" charset="0"/>
              </a:rPr>
              <a:t>Atteinte 50% tâches/inclusions</a:t>
            </a:r>
          </a:p>
        </p:txBody>
      </p:sp>
      <p:sp>
        <p:nvSpPr>
          <p:cNvPr id="11" name="ZoneTexte 10"/>
          <p:cNvSpPr txBox="1"/>
          <p:nvPr/>
        </p:nvSpPr>
        <p:spPr>
          <a:xfrm>
            <a:off x="4433694" y="2732142"/>
            <a:ext cx="1496014" cy="430887"/>
          </a:xfrm>
          <a:prstGeom prst="rect">
            <a:avLst/>
          </a:prstGeom>
          <a:noFill/>
        </p:spPr>
        <p:txBody>
          <a:bodyPr wrap="square" rtlCol="0">
            <a:spAutoFit/>
          </a:bodyPr>
          <a:lstStyle/>
          <a:p>
            <a:r>
              <a:rPr lang="fr-FR" sz="1100" dirty="0">
                <a:latin typeface="Calibri" panose="020F0502020204030204" pitchFamily="34" charset="0"/>
                <a:cs typeface="Calibri" panose="020F0502020204030204" pitchFamily="34" charset="0"/>
              </a:rPr>
              <a:t>Gel de base </a:t>
            </a:r>
          </a:p>
          <a:p>
            <a:r>
              <a:rPr lang="fr-FR" sz="1100" dirty="0">
                <a:latin typeface="Calibri" panose="020F0502020204030204" pitchFamily="34" charset="0"/>
                <a:cs typeface="Calibri" panose="020F0502020204030204" pitchFamily="34" charset="0"/>
              </a:rPr>
              <a:t>Analyse des données</a:t>
            </a:r>
          </a:p>
        </p:txBody>
      </p:sp>
      <p:sp>
        <p:nvSpPr>
          <p:cNvPr id="12" name="ZoneTexte 11"/>
          <p:cNvSpPr txBox="1"/>
          <p:nvPr/>
        </p:nvSpPr>
        <p:spPr>
          <a:xfrm>
            <a:off x="5537995" y="3413744"/>
            <a:ext cx="1440160" cy="261610"/>
          </a:xfrm>
          <a:prstGeom prst="rect">
            <a:avLst/>
          </a:prstGeom>
          <a:noFill/>
        </p:spPr>
        <p:txBody>
          <a:bodyPr wrap="square" rtlCol="0">
            <a:spAutoFit/>
          </a:bodyPr>
          <a:lstStyle/>
          <a:p>
            <a:r>
              <a:rPr lang="fr-FR" sz="1100" dirty="0">
                <a:latin typeface="Calibri" panose="020F0502020204030204" pitchFamily="34" charset="0"/>
                <a:cs typeface="Calibri" panose="020F0502020204030204" pitchFamily="34" charset="0"/>
              </a:rPr>
              <a:t>Soumission manuscrit </a:t>
            </a:r>
          </a:p>
        </p:txBody>
      </p:sp>
      <p:sp>
        <p:nvSpPr>
          <p:cNvPr id="13" name="Pentagone 12"/>
          <p:cNvSpPr/>
          <p:nvPr/>
        </p:nvSpPr>
        <p:spPr>
          <a:xfrm>
            <a:off x="2318754" y="1394997"/>
            <a:ext cx="1188920" cy="113704"/>
          </a:xfrm>
          <a:prstGeom prst="homePlat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21" name="Groupe 20"/>
          <p:cNvGrpSpPr/>
          <p:nvPr/>
        </p:nvGrpSpPr>
        <p:grpSpPr>
          <a:xfrm>
            <a:off x="2138696" y="1049118"/>
            <a:ext cx="180000" cy="294046"/>
            <a:chOff x="639575" y="1635646"/>
            <a:chExt cx="180000" cy="294046"/>
          </a:xfrm>
        </p:grpSpPr>
        <p:sp>
          <p:nvSpPr>
            <p:cNvPr id="14" name="Ellipse 13"/>
            <p:cNvSpPr/>
            <p:nvPr/>
          </p:nvSpPr>
          <p:spPr>
            <a:xfrm>
              <a:off x="639575" y="1635646"/>
              <a:ext cx="36000" cy="36000"/>
            </a:xfrm>
            <a:prstGeom prst="ellips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20" name="Groupe 19"/>
            <p:cNvGrpSpPr/>
            <p:nvPr/>
          </p:nvGrpSpPr>
          <p:grpSpPr>
            <a:xfrm>
              <a:off x="675575" y="1641692"/>
              <a:ext cx="144000" cy="288000"/>
              <a:chOff x="675575" y="1641692"/>
              <a:chExt cx="144000" cy="288000"/>
            </a:xfrm>
          </p:grpSpPr>
          <p:cxnSp>
            <p:nvCxnSpPr>
              <p:cNvPr id="16" name="Connecteur droit 15"/>
              <p:cNvCxnSpPr>
                <a:stCxn id="14" idx="6"/>
              </p:cNvCxnSpPr>
              <p:nvPr/>
            </p:nvCxnSpPr>
            <p:spPr>
              <a:xfrm flipV="1">
                <a:off x="675575" y="1650977"/>
                <a:ext cx="144000" cy="2669"/>
              </a:xfrm>
              <a:prstGeom prst="line">
                <a:avLst/>
              </a:prstGeom>
              <a:ln>
                <a:solidFill>
                  <a:srgbClr val="0070C0"/>
                </a:solidFill>
              </a:ln>
            </p:spPr>
            <p:style>
              <a:lnRef idx="2">
                <a:schemeClr val="accent2"/>
              </a:lnRef>
              <a:fillRef idx="1">
                <a:schemeClr val="lt1"/>
              </a:fillRef>
              <a:effectRef idx="0">
                <a:schemeClr val="accent2"/>
              </a:effectRef>
              <a:fontRef idx="minor">
                <a:schemeClr val="dk1"/>
              </a:fontRef>
            </p:style>
          </p:cxnSp>
          <p:cxnSp>
            <p:nvCxnSpPr>
              <p:cNvPr id="19" name="Connecteur droit 18"/>
              <p:cNvCxnSpPr/>
              <p:nvPr/>
            </p:nvCxnSpPr>
            <p:spPr>
              <a:xfrm>
                <a:off x="815564" y="1641692"/>
                <a:ext cx="0" cy="288000"/>
              </a:xfrm>
              <a:prstGeom prst="line">
                <a:avLst/>
              </a:prstGeom>
              <a:ln>
                <a:solidFill>
                  <a:srgbClr val="0070C0"/>
                </a:solidFill>
                <a:headEnd type="none" w="med" len="med"/>
                <a:tailEnd type="triangle" w="med" len="med"/>
              </a:ln>
            </p:spPr>
            <p:style>
              <a:lnRef idx="2">
                <a:schemeClr val="accent2"/>
              </a:lnRef>
              <a:fillRef idx="1">
                <a:schemeClr val="lt1"/>
              </a:fillRef>
              <a:effectRef idx="0">
                <a:schemeClr val="accent2"/>
              </a:effectRef>
              <a:fontRef idx="minor">
                <a:schemeClr val="dk1"/>
              </a:fontRef>
            </p:style>
          </p:cxnSp>
        </p:grpSp>
      </p:grpSp>
      <p:sp>
        <p:nvSpPr>
          <p:cNvPr id="33" name="Pentagone 32"/>
          <p:cNvSpPr/>
          <p:nvPr/>
        </p:nvSpPr>
        <p:spPr>
          <a:xfrm>
            <a:off x="3507674" y="1967106"/>
            <a:ext cx="1188920" cy="113704"/>
          </a:xfrm>
          <a:prstGeom prst="homePlat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34" name="Pentagone 33"/>
          <p:cNvSpPr/>
          <p:nvPr/>
        </p:nvSpPr>
        <p:spPr>
          <a:xfrm>
            <a:off x="4696594" y="2591559"/>
            <a:ext cx="1188920" cy="113704"/>
          </a:xfrm>
          <a:prstGeom prst="homePlat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56" name="Pentagone 55"/>
          <p:cNvSpPr/>
          <p:nvPr/>
        </p:nvSpPr>
        <p:spPr>
          <a:xfrm>
            <a:off x="5885514" y="3288811"/>
            <a:ext cx="1188920" cy="113704"/>
          </a:xfrm>
          <a:prstGeom prst="homePlat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63" name="Pentagone 62"/>
          <p:cNvSpPr/>
          <p:nvPr/>
        </p:nvSpPr>
        <p:spPr>
          <a:xfrm>
            <a:off x="7104226" y="3891219"/>
            <a:ext cx="1188920" cy="113704"/>
          </a:xfrm>
          <a:prstGeom prst="homePlat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64" name="ZoneTexte 63"/>
          <p:cNvSpPr txBox="1"/>
          <p:nvPr/>
        </p:nvSpPr>
        <p:spPr>
          <a:xfrm>
            <a:off x="7032226" y="4044482"/>
            <a:ext cx="1440160" cy="261610"/>
          </a:xfrm>
          <a:prstGeom prst="rect">
            <a:avLst/>
          </a:prstGeom>
          <a:noFill/>
        </p:spPr>
        <p:txBody>
          <a:bodyPr wrap="square" rtlCol="0">
            <a:spAutoFit/>
          </a:bodyPr>
          <a:lstStyle/>
          <a:p>
            <a:r>
              <a:rPr lang="fr-FR" sz="1100" dirty="0">
                <a:latin typeface="Calibri" panose="020F0502020204030204" pitchFamily="34" charset="0"/>
                <a:cs typeface="Calibri" panose="020F0502020204030204" pitchFamily="34" charset="0"/>
              </a:rPr>
              <a:t>Publication princeps</a:t>
            </a:r>
          </a:p>
        </p:txBody>
      </p:sp>
      <p:grpSp>
        <p:nvGrpSpPr>
          <p:cNvPr id="65" name="Groupe 64"/>
          <p:cNvGrpSpPr/>
          <p:nvPr/>
        </p:nvGrpSpPr>
        <p:grpSpPr>
          <a:xfrm>
            <a:off x="3327674" y="1607419"/>
            <a:ext cx="180000" cy="294046"/>
            <a:chOff x="639575" y="1635646"/>
            <a:chExt cx="180000" cy="294046"/>
          </a:xfrm>
        </p:grpSpPr>
        <p:sp>
          <p:nvSpPr>
            <p:cNvPr id="66" name="Ellipse 65"/>
            <p:cNvSpPr/>
            <p:nvPr/>
          </p:nvSpPr>
          <p:spPr>
            <a:xfrm>
              <a:off x="639575" y="1635646"/>
              <a:ext cx="36000" cy="36000"/>
            </a:xfrm>
            <a:prstGeom prst="ellips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67" name="Groupe 66"/>
            <p:cNvGrpSpPr/>
            <p:nvPr/>
          </p:nvGrpSpPr>
          <p:grpSpPr>
            <a:xfrm>
              <a:off x="675575" y="1641692"/>
              <a:ext cx="144000" cy="288000"/>
              <a:chOff x="675575" y="1641692"/>
              <a:chExt cx="144000" cy="288000"/>
            </a:xfrm>
          </p:grpSpPr>
          <p:cxnSp>
            <p:nvCxnSpPr>
              <p:cNvPr id="68" name="Connecteur droit 67"/>
              <p:cNvCxnSpPr>
                <a:stCxn id="66" idx="6"/>
              </p:cNvCxnSpPr>
              <p:nvPr/>
            </p:nvCxnSpPr>
            <p:spPr>
              <a:xfrm flipV="1">
                <a:off x="675575" y="1650977"/>
                <a:ext cx="144000" cy="2669"/>
              </a:xfrm>
              <a:prstGeom prst="line">
                <a:avLst/>
              </a:prstGeom>
              <a:ln>
                <a:solidFill>
                  <a:srgbClr val="0070C0"/>
                </a:solidFill>
              </a:ln>
            </p:spPr>
            <p:style>
              <a:lnRef idx="2">
                <a:schemeClr val="accent2"/>
              </a:lnRef>
              <a:fillRef idx="1">
                <a:schemeClr val="lt1"/>
              </a:fillRef>
              <a:effectRef idx="0">
                <a:schemeClr val="accent2"/>
              </a:effectRef>
              <a:fontRef idx="minor">
                <a:schemeClr val="dk1"/>
              </a:fontRef>
            </p:style>
          </p:cxnSp>
          <p:cxnSp>
            <p:nvCxnSpPr>
              <p:cNvPr id="69" name="Connecteur droit 68"/>
              <p:cNvCxnSpPr/>
              <p:nvPr/>
            </p:nvCxnSpPr>
            <p:spPr>
              <a:xfrm>
                <a:off x="815564" y="1641692"/>
                <a:ext cx="0" cy="288000"/>
              </a:xfrm>
              <a:prstGeom prst="line">
                <a:avLst/>
              </a:prstGeom>
              <a:ln>
                <a:solidFill>
                  <a:srgbClr val="0070C0"/>
                </a:solidFill>
                <a:headEnd type="none" w="med" len="med"/>
                <a:tailEnd type="triangle" w="med" len="med"/>
              </a:ln>
            </p:spPr>
            <p:style>
              <a:lnRef idx="2">
                <a:schemeClr val="accent2"/>
              </a:lnRef>
              <a:fillRef idx="1">
                <a:schemeClr val="lt1"/>
              </a:fillRef>
              <a:effectRef idx="0">
                <a:schemeClr val="accent2"/>
              </a:effectRef>
              <a:fontRef idx="minor">
                <a:schemeClr val="dk1"/>
              </a:fontRef>
            </p:style>
          </p:cxnSp>
        </p:grpSp>
      </p:grpSp>
      <p:grpSp>
        <p:nvGrpSpPr>
          <p:cNvPr id="70" name="Groupe 69"/>
          <p:cNvGrpSpPr/>
          <p:nvPr/>
        </p:nvGrpSpPr>
        <p:grpSpPr>
          <a:xfrm>
            <a:off x="4527333" y="2243331"/>
            <a:ext cx="180000" cy="294046"/>
            <a:chOff x="639575" y="1635646"/>
            <a:chExt cx="180000" cy="294046"/>
          </a:xfrm>
        </p:grpSpPr>
        <p:sp>
          <p:nvSpPr>
            <p:cNvPr id="71" name="Ellipse 70"/>
            <p:cNvSpPr/>
            <p:nvPr/>
          </p:nvSpPr>
          <p:spPr>
            <a:xfrm>
              <a:off x="639575" y="1635646"/>
              <a:ext cx="36000" cy="36000"/>
            </a:xfrm>
            <a:prstGeom prst="ellips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72" name="Groupe 71"/>
            <p:cNvGrpSpPr/>
            <p:nvPr/>
          </p:nvGrpSpPr>
          <p:grpSpPr>
            <a:xfrm>
              <a:off x="675575" y="1641692"/>
              <a:ext cx="144000" cy="288000"/>
              <a:chOff x="675575" y="1641692"/>
              <a:chExt cx="144000" cy="288000"/>
            </a:xfrm>
          </p:grpSpPr>
          <p:cxnSp>
            <p:nvCxnSpPr>
              <p:cNvPr id="73" name="Connecteur droit 72"/>
              <p:cNvCxnSpPr>
                <a:stCxn id="71" idx="6"/>
              </p:cNvCxnSpPr>
              <p:nvPr/>
            </p:nvCxnSpPr>
            <p:spPr>
              <a:xfrm flipV="1">
                <a:off x="675575" y="1650977"/>
                <a:ext cx="144000" cy="2669"/>
              </a:xfrm>
              <a:prstGeom prst="line">
                <a:avLst/>
              </a:prstGeom>
              <a:ln>
                <a:solidFill>
                  <a:srgbClr val="0070C0"/>
                </a:solidFill>
              </a:ln>
            </p:spPr>
            <p:style>
              <a:lnRef idx="2">
                <a:schemeClr val="accent2"/>
              </a:lnRef>
              <a:fillRef idx="1">
                <a:schemeClr val="lt1"/>
              </a:fillRef>
              <a:effectRef idx="0">
                <a:schemeClr val="accent2"/>
              </a:effectRef>
              <a:fontRef idx="minor">
                <a:schemeClr val="dk1"/>
              </a:fontRef>
            </p:style>
          </p:cxnSp>
          <p:cxnSp>
            <p:nvCxnSpPr>
              <p:cNvPr id="74" name="Connecteur droit 73"/>
              <p:cNvCxnSpPr/>
              <p:nvPr/>
            </p:nvCxnSpPr>
            <p:spPr>
              <a:xfrm>
                <a:off x="815564" y="1641692"/>
                <a:ext cx="0" cy="288000"/>
              </a:xfrm>
              <a:prstGeom prst="line">
                <a:avLst/>
              </a:prstGeom>
              <a:ln>
                <a:solidFill>
                  <a:srgbClr val="0070C0"/>
                </a:solidFill>
                <a:headEnd type="none" w="med" len="med"/>
                <a:tailEnd type="triangle" w="med" len="med"/>
              </a:ln>
            </p:spPr>
            <p:style>
              <a:lnRef idx="2">
                <a:schemeClr val="accent2"/>
              </a:lnRef>
              <a:fillRef idx="1">
                <a:schemeClr val="lt1"/>
              </a:fillRef>
              <a:effectRef idx="0">
                <a:schemeClr val="accent2"/>
              </a:effectRef>
              <a:fontRef idx="minor">
                <a:schemeClr val="dk1"/>
              </a:fontRef>
            </p:style>
          </p:cxnSp>
        </p:grpSp>
      </p:grpSp>
      <p:grpSp>
        <p:nvGrpSpPr>
          <p:cNvPr id="75" name="Groupe 74"/>
          <p:cNvGrpSpPr/>
          <p:nvPr/>
        </p:nvGrpSpPr>
        <p:grpSpPr>
          <a:xfrm>
            <a:off x="5719205" y="2894441"/>
            <a:ext cx="180000" cy="294046"/>
            <a:chOff x="639575" y="1635646"/>
            <a:chExt cx="180000" cy="294046"/>
          </a:xfrm>
        </p:grpSpPr>
        <p:sp>
          <p:nvSpPr>
            <p:cNvPr id="76" name="Ellipse 75"/>
            <p:cNvSpPr/>
            <p:nvPr/>
          </p:nvSpPr>
          <p:spPr>
            <a:xfrm>
              <a:off x="639575" y="1635646"/>
              <a:ext cx="36000" cy="36000"/>
            </a:xfrm>
            <a:prstGeom prst="ellips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77" name="Groupe 76"/>
            <p:cNvGrpSpPr/>
            <p:nvPr/>
          </p:nvGrpSpPr>
          <p:grpSpPr>
            <a:xfrm>
              <a:off x="675575" y="1641692"/>
              <a:ext cx="144000" cy="288000"/>
              <a:chOff x="675575" y="1641692"/>
              <a:chExt cx="144000" cy="288000"/>
            </a:xfrm>
          </p:grpSpPr>
          <p:cxnSp>
            <p:nvCxnSpPr>
              <p:cNvPr id="78" name="Connecteur droit 77"/>
              <p:cNvCxnSpPr>
                <a:stCxn id="76" idx="6"/>
              </p:cNvCxnSpPr>
              <p:nvPr/>
            </p:nvCxnSpPr>
            <p:spPr>
              <a:xfrm flipV="1">
                <a:off x="675575" y="1650977"/>
                <a:ext cx="144000" cy="2669"/>
              </a:xfrm>
              <a:prstGeom prst="line">
                <a:avLst/>
              </a:prstGeom>
              <a:ln>
                <a:solidFill>
                  <a:srgbClr val="0070C0"/>
                </a:solidFill>
              </a:ln>
            </p:spPr>
            <p:style>
              <a:lnRef idx="2">
                <a:schemeClr val="accent2"/>
              </a:lnRef>
              <a:fillRef idx="1">
                <a:schemeClr val="lt1"/>
              </a:fillRef>
              <a:effectRef idx="0">
                <a:schemeClr val="accent2"/>
              </a:effectRef>
              <a:fontRef idx="minor">
                <a:schemeClr val="dk1"/>
              </a:fontRef>
            </p:style>
          </p:cxnSp>
          <p:cxnSp>
            <p:nvCxnSpPr>
              <p:cNvPr id="79" name="Connecteur droit 78"/>
              <p:cNvCxnSpPr/>
              <p:nvPr/>
            </p:nvCxnSpPr>
            <p:spPr>
              <a:xfrm>
                <a:off x="815564" y="1641692"/>
                <a:ext cx="0" cy="288000"/>
              </a:xfrm>
              <a:prstGeom prst="line">
                <a:avLst/>
              </a:prstGeom>
              <a:ln>
                <a:solidFill>
                  <a:srgbClr val="0070C0"/>
                </a:solidFill>
                <a:headEnd type="none" w="med" len="med"/>
                <a:tailEnd type="triangle" w="med" len="med"/>
              </a:ln>
            </p:spPr>
            <p:style>
              <a:lnRef idx="2">
                <a:schemeClr val="accent2"/>
              </a:lnRef>
              <a:fillRef idx="1">
                <a:schemeClr val="lt1"/>
              </a:fillRef>
              <a:effectRef idx="0">
                <a:schemeClr val="accent2"/>
              </a:effectRef>
              <a:fontRef idx="minor">
                <a:schemeClr val="dk1"/>
              </a:fontRef>
            </p:style>
          </p:cxnSp>
        </p:grpSp>
      </p:grpSp>
      <p:grpSp>
        <p:nvGrpSpPr>
          <p:cNvPr id="80" name="Groupe 79"/>
          <p:cNvGrpSpPr/>
          <p:nvPr/>
        </p:nvGrpSpPr>
        <p:grpSpPr>
          <a:xfrm>
            <a:off x="6924226" y="3528331"/>
            <a:ext cx="180000" cy="294046"/>
            <a:chOff x="639575" y="1635646"/>
            <a:chExt cx="180000" cy="294046"/>
          </a:xfrm>
        </p:grpSpPr>
        <p:sp>
          <p:nvSpPr>
            <p:cNvPr id="81" name="Ellipse 80"/>
            <p:cNvSpPr/>
            <p:nvPr/>
          </p:nvSpPr>
          <p:spPr>
            <a:xfrm>
              <a:off x="639575" y="1635646"/>
              <a:ext cx="36000" cy="36000"/>
            </a:xfrm>
            <a:prstGeom prst="ellipse">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82" name="Groupe 81"/>
            <p:cNvGrpSpPr/>
            <p:nvPr/>
          </p:nvGrpSpPr>
          <p:grpSpPr>
            <a:xfrm>
              <a:off x="675575" y="1641692"/>
              <a:ext cx="144000" cy="288000"/>
              <a:chOff x="675575" y="1641692"/>
              <a:chExt cx="144000" cy="288000"/>
            </a:xfrm>
          </p:grpSpPr>
          <p:cxnSp>
            <p:nvCxnSpPr>
              <p:cNvPr id="83" name="Connecteur droit 82"/>
              <p:cNvCxnSpPr>
                <a:stCxn id="81" idx="6"/>
              </p:cNvCxnSpPr>
              <p:nvPr/>
            </p:nvCxnSpPr>
            <p:spPr>
              <a:xfrm flipV="1">
                <a:off x="675575" y="1650977"/>
                <a:ext cx="144000" cy="2669"/>
              </a:xfrm>
              <a:prstGeom prst="line">
                <a:avLst/>
              </a:prstGeom>
              <a:ln>
                <a:solidFill>
                  <a:srgbClr val="0070C0"/>
                </a:solidFill>
              </a:ln>
            </p:spPr>
            <p:style>
              <a:lnRef idx="2">
                <a:schemeClr val="accent2"/>
              </a:lnRef>
              <a:fillRef idx="1">
                <a:schemeClr val="lt1"/>
              </a:fillRef>
              <a:effectRef idx="0">
                <a:schemeClr val="accent2"/>
              </a:effectRef>
              <a:fontRef idx="minor">
                <a:schemeClr val="dk1"/>
              </a:fontRef>
            </p:style>
          </p:cxnSp>
          <p:cxnSp>
            <p:nvCxnSpPr>
              <p:cNvPr id="84" name="Connecteur droit 83"/>
              <p:cNvCxnSpPr/>
              <p:nvPr/>
            </p:nvCxnSpPr>
            <p:spPr>
              <a:xfrm>
                <a:off x="815564" y="1641692"/>
                <a:ext cx="0" cy="288000"/>
              </a:xfrm>
              <a:prstGeom prst="line">
                <a:avLst/>
              </a:prstGeom>
              <a:ln>
                <a:solidFill>
                  <a:srgbClr val="0070C0"/>
                </a:solidFill>
                <a:headEnd type="none" w="med" len="med"/>
                <a:tailEnd type="triangle" w="med" len="med"/>
              </a:ln>
            </p:spPr>
            <p:style>
              <a:lnRef idx="2">
                <a:schemeClr val="accent2"/>
              </a:lnRef>
              <a:fillRef idx="1">
                <a:schemeClr val="lt1"/>
              </a:fillRef>
              <a:effectRef idx="0">
                <a:schemeClr val="accent2"/>
              </a:effectRef>
              <a:fontRef idx="minor">
                <a:schemeClr val="dk1"/>
              </a:fontRef>
            </p:style>
          </p:cxnSp>
        </p:grpSp>
      </p:grpSp>
      <p:pic>
        <p:nvPicPr>
          <p:cNvPr id="44" name="Picture 4" descr="Module d'éligibilité - Salon - ENGIE 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64" y="1579814"/>
            <a:ext cx="296292" cy="30296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690039" y="896166"/>
            <a:ext cx="1605127" cy="432049"/>
            <a:chOff x="690039" y="896166"/>
            <a:chExt cx="1605127" cy="432049"/>
          </a:xfrm>
        </p:grpSpPr>
        <p:sp>
          <p:nvSpPr>
            <p:cNvPr id="6" name="ZoneTexte 5"/>
            <p:cNvSpPr txBox="1"/>
            <p:nvPr/>
          </p:nvSpPr>
          <p:spPr>
            <a:xfrm>
              <a:off x="1146226" y="934036"/>
              <a:ext cx="1148940" cy="276999"/>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Succès à l’AAP</a:t>
              </a:r>
            </a:p>
          </p:txBody>
        </p:sp>
        <p:pic>
          <p:nvPicPr>
            <p:cNvPr id="1028" name="Picture 4" descr="Success Icon Logo Modern Line Style : image vectorielle de stock (libre de  droits) 572413909 | Shutterstock"/>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3913" t="18153" r="19775" b="28450"/>
            <a:stretch/>
          </p:blipFill>
          <p:spPr bwMode="auto">
            <a:xfrm>
              <a:off x="690039" y="896166"/>
              <a:ext cx="504057" cy="43204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1,398 Loading 50 Images, Stock Photos &amp;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l="18412" t="14807" r="17619" b="23094"/>
          <a:stretch/>
        </p:blipFill>
        <p:spPr bwMode="auto">
          <a:xfrm>
            <a:off x="2282196" y="2055500"/>
            <a:ext cx="406250" cy="4247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cône de couleur de manuscrit ancien. vieux parchemin. écriture de poésie.  lettre victorienne. parchemin antique avec plume. culturel historique.  connaissance et étude. Littérature. illustration vectorielle isolée 3764312  Art vectoriel chez Vecteezy"/>
          <p:cNvPicPr>
            <a:picLocks noChangeAspect="1" noChangeArrowheads="1"/>
          </p:cNvPicPr>
          <p:nvPr/>
        </p:nvPicPr>
        <p:blipFill rotWithShape="1">
          <a:blip r:embed="rId6">
            <a:extLst>
              <a:ext uri="{28A0092B-C50C-407E-A947-70E740481C1C}">
                <a14:useLocalDpi xmlns:a14="http://schemas.microsoft.com/office/drawing/2010/main" val="0"/>
              </a:ext>
            </a:extLst>
          </a:blip>
          <a:srcRect l="14533" t="10081" r="11668" b="12639"/>
          <a:stretch/>
        </p:blipFill>
        <p:spPr bwMode="auto">
          <a:xfrm>
            <a:off x="5208606" y="3338092"/>
            <a:ext cx="393264" cy="4111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cience text - Free interface icons"/>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1351" y="3864418"/>
            <a:ext cx="460875" cy="4608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631015" y="1502361"/>
            <a:ext cx="689793" cy="3079483"/>
            <a:chOff x="631015" y="1502361"/>
            <a:chExt cx="689793" cy="3079483"/>
          </a:xfrm>
        </p:grpSpPr>
        <p:pic>
          <p:nvPicPr>
            <p:cNvPr id="43" name="Picture 8" descr="Faire financer sa formation - Néopraxis Form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631" y="3925604"/>
              <a:ext cx="430979" cy="380488"/>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631015" y="4304845"/>
              <a:ext cx="689793" cy="276999"/>
            </a:xfrm>
            <a:prstGeom prst="rect">
              <a:avLst/>
            </a:prstGeom>
            <a:noFill/>
          </p:spPr>
          <p:txBody>
            <a:bodyPr wrap="square" rtlCol="0">
              <a:spAutoFit/>
            </a:bodyPr>
            <a:lstStyle/>
            <a:p>
              <a:pPr algn="ctr"/>
              <a:r>
                <a:rPr lang="fr-FR" sz="1200" b="1" dirty="0">
                  <a:solidFill>
                    <a:schemeClr val="tx1">
                      <a:lumMod val="85000"/>
                      <a:lumOff val="15000"/>
                    </a:schemeClr>
                  </a:solidFill>
                  <a:latin typeface="Calibri" panose="020F0502020204030204" pitchFamily="34" charset="0"/>
                  <a:cs typeface="Calibri" panose="020F0502020204030204" pitchFamily="34" charset="0"/>
                </a:rPr>
                <a:t>25%</a:t>
              </a:r>
            </a:p>
          </p:txBody>
        </p:sp>
        <p:cxnSp>
          <p:nvCxnSpPr>
            <p:cNvPr id="25" name="Connecteur droit avec flèche 24"/>
            <p:cNvCxnSpPr/>
            <p:nvPr/>
          </p:nvCxnSpPr>
          <p:spPr>
            <a:xfrm>
              <a:off x="939051" y="1502361"/>
              <a:ext cx="5845" cy="237502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1260361" y="1946435"/>
            <a:ext cx="689793" cy="2641539"/>
            <a:chOff x="1260361" y="1946435"/>
            <a:chExt cx="689793" cy="2641539"/>
          </a:xfrm>
        </p:grpSpPr>
        <p:pic>
          <p:nvPicPr>
            <p:cNvPr id="57" name="Picture 8" descr="Faire financer sa formation - Néopraxis Form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8827" y="3931734"/>
              <a:ext cx="430979" cy="380488"/>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1260361" y="4310975"/>
              <a:ext cx="689793" cy="276999"/>
            </a:xfrm>
            <a:prstGeom prst="rect">
              <a:avLst/>
            </a:prstGeom>
            <a:noFill/>
          </p:spPr>
          <p:txBody>
            <a:bodyPr wrap="square" rtlCol="0">
              <a:spAutoFit/>
            </a:bodyPr>
            <a:lstStyle/>
            <a:p>
              <a:pPr algn="ctr"/>
              <a:r>
                <a:rPr lang="fr-FR" sz="1200" b="1" dirty="0">
                  <a:solidFill>
                    <a:schemeClr val="tx1">
                      <a:lumMod val="85000"/>
                      <a:lumOff val="15000"/>
                    </a:schemeClr>
                  </a:solidFill>
                  <a:latin typeface="Calibri" panose="020F0502020204030204" pitchFamily="34" charset="0"/>
                  <a:cs typeface="Calibri" panose="020F0502020204030204" pitchFamily="34" charset="0"/>
                </a:rPr>
                <a:t>25%</a:t>
              </a:r>
            </a:p>
          </p:txBody>
        </p:sp>
        <p:cxnSp>
          <p:nvCxnSpPr>
            <p:cNvPr id="89" name="Connecteur droit avec flèche 88"/>
            <p:cNvCxnSpPr/>
            <p:nvPr/>
          </p:nvCxnSpPr>
          <p:spPr>
            <a:xfrm>
              <a:off x="1577761" y="1946435"/>
              <a:ext cx="8705" cy="193095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e 14"/>
          <p:cNvGrpSpPr/>
          <p:nvPr/>
        </p:nvGrpSpPr>
        <p:grpSpPr>
          <a:xfrm>
            <a:off x="2145780" y="2505892"/>
            <a:ext cx="689793" cy="2079672"/>
            <a:chOff x="2145780" y="2505892"/>
            <a:chExt cx="689793" cy="2079672"/>
          </a:xfrm>
        </p:grpSpPr>
        <p:pic>
          <p:nvPicPr>
            <p:cNvPr id="58" name="Picture 8" descr="Faire financer sa formation - Néopraxis Form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3202" y="3944804"/>
              <a:ext cx="430979" cy="380488"/>
            </a:xfrm>
            <a:prstGeom prst="rect">
              <a:avLst/>
            </a:prstGeom>
            <a:noFill/>
            <a:extLst>
              <a:ext uri="{909E8E84-426E-40DD-AFC4-6F175D3DCCD1}">
                <a14:hiddenFill xmlns:a14="http://schemas.microsoft.com/office/drawing/2010/main">
                  <a:solidFill>
                    <a:srgbClr val="FFFFFF"/>
                  </a:solidFill>
                </a14:hiddenFill>
              </a:ext>
            </a:extLst>
          </p:spPr>
        </p:pic>
        <p:sp>
          <p:nvSpPr>
            <p:cNvPr id="85" name="ZoneTexte 84"/>
            <p:cNvSpPr txBox="1"/>
            <p:nvPr/>
          </p:nvSpPr>
          <p:spPr>
            <a:xfrm>
              <a:off x="2145780" y="4308565"/>
              <a:ext cx="689793" cy="276999"/>
            </a:xfrm>
            <a:prstGeom prst="rect">
              <a:avLst/>
            </a:prstGeom>
            <a:noFill/>
          </p:spPr>
          <p:txBody>
            <a:bodyPr wrap="square" rtlCol="0">
              <a:spAutoFit/>
            </a:bodyPr>
            <a:lstStyle/>
            <a:p>
              <a:pPr algn="ctr"/>
              <a:r>
                <a:rPr lang="fr-FR" sz="1200" b="1" dirty="0">
                  <a:solidFill>
                    <a:schemeClr val="tx1">
                      <a:lumMod val="85000"/>
                      <a:lumOff val="15000"/>
                    </a:schemeClr>
                  </a:solidFill>
                  <a:latin typeface="Calibri" panose="020F0502020204030204" pitchFamily="34" charset="0"/>
                  <a:cs typeface="Calibri" panose="020F0502020204030204" pitchFamily="34" charset="0"/>
                </a:rPr>
                <a:t>25%</a:t>
              </a:r>
            </a:p>
          </p:txBody>
        </p:sp>
        <p:cxnSp>
          <p:nvCxnSpPr>
            <p:cNvPr id="90" name="Connecteur droit avec flèche 89"/>
            <p:cNvCxnSpPr/>
            <p:nvPr/>
          </p:nvCxnSpPr>
          <p:spPr>
            <a:xfrm flipH="1">
              <a:off x="2482891" y="2505892"/>
              <a:ext cx="0" cy="137149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22" name="Image 21"/>
          <p:cNvPicPr>
            <a:picLocks noChangeAspect="1"/>
          </p:cNvPicPr>
          <p:nvPr/>
        </p:nvPicPr>
        <p:blipFill rotWithShape="1">
          <a:blip r:embed="rId9">
            <a:extLst>
              <a:ext uri="{28A0092B-C50C-407E-A947-70E740481C1C}">
                <a14:useLocalDpi xmlns:a14="http://schemas.microsoft.com/office/drawing/2010/main" val="0"/>
              </a:ext>
            </a:extLst>
          </a:blip>
          <a:srcRect l="25003" r="18776"/>
          <a:stretch/>
        </p:blipFill>
        <p:spPr>
          <a:xfrm>
            <a:off x="4104588" y="2700749"/>
            <a:ext cx="360040" cy="640400"/>
          </a:xfrm>
          <a:prstGeom prst="rect">
            <a:avLst/>
          </a:prstGeom>
        </p:spPr>
      </p:pic>
      <p:grpSp>
        <p:nvGrpSpPr>
          <p:cNvPr id="24" name="Groupe 23"/>
          <p:cNvGrpSpPr/>
          <p:nvPr/>
        </p:nvGrpSpPr>
        <p:grpSpPr>
          <a:xfrm>
            <a:off x="3928516" y="3319175"/>
            <a:ext cx="689793" cy="1266705"/>
            <a:chOff x="3928516" y="3319175"/>
            <a:chExt cx="689793" cy="1266705"/>
          </a:xfrm>
        </p:grpSpPr>
        <p:pic>
          <p:nvPicPr>
            <p:cNvPr id="59" name="Picture 8" descr="Faire financer sa formation - Néopraxis Form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1439" y="3944804"/>
              <a:ext cx="430979" cy="380488"/>
            </a:xfrm>
            <a:prstGeom prst="rect">
              <a:avLst/>
            </a:prstGeom>
            <a:noFill/>
            <a:extLst>
              <a:ext uri="{909E8E84-426E-40DD-AFC4-6F175D3DCCD1}">
                <a14:hiddenFill xmlns:a14="http://schemas.microsoft.com/office/drawing/2010/main">
                  <a:solidFill>
                    <a:srgbClr val="FFFFFF"/>
                  </a:solidFill>
                </a14:hiddenFill>
              </a:ext>
            </a:extLst>
          </p:spPr>
        </p:pic>
        <p:sp>
          <p:nvSpPr>
            <p:cNvPr id="86" name="ZoneTexte 85"/>
            <p:cNvSpPr txBox="1"/>
            <p:nvPr/>
          </p:nvSpPr>
          <p:spPr>
            <a:xfrm>
              <a:off x="3928516" y="4308881"/>
              <a:ext cx="689793" cy="276999"/>
            </a:xfrm>
            <a:prstGeom prst="rect">
              <a:avLst/>
            </a:prstGeom>
            <a:noFill/>
          </p:spPr>
          <p:txBody>
            <a:bodyPr wrap="square" rtlCol="0">
              <a:spAutoFit/>
            </a:bodyPr>
            <a:lstStyle/>
            <a:p>
              <a:pPr algn="ctr"/>
              <a:r>
                <a:rPr lang="fr-FR" sz="1200" b="1" dirty="0">
                  <a:solidFill>
                    <a:schemeClr val="tx1">
                      <a:lumMod val="85000"/>
                      <a:lumOff val="15000"/>
                    </a:schemeClr>
                  </a:solidFill>
                  <a:latin typeface="Calibri" panose="020F0502020204030204" pitchFamily="34" charset="0"/>
                  <a:cs typeface="Calibri" panose="020F0502020204030204" pitchFamily="34" charset="0"/>
                </a:rPr>
                <a:t>15%</a:t>
              </a:r>
            </a:p>
          </p:txBody>
        </p:sp>
        <p:cxnSp>
          <p:nvCxnSpPr>
            <p:cNvPr id="91" name="Connecteur droit avec flèche 90"/>
            <p:cNvCxnSpPr/>
            <p:nvPr/>
          </p:nvCxnSpPr>
          <p:spPr>
            <a:xfrm>
              <a:off x="4263076" y="3319175"/>
              <a:ext cx="0" cy="55821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e 25"/>
          <p:cNvGrpSpPr/>
          <p:nvPr/>
        </p:nvGrpSpPr>
        <p:grpSpPr>
          <a:xfrm>
            <a:off x="5104041" y="3749232"/>
            <a:ext cx="689793" cy="832611"/>
            <a:chOff x="5104041" y="3749232"/>
            <a:chExt cx="689793" cy="832611"/>
          </a:xfrm>
        </p:grpSpPr>
        <p:sp>
          <p:nvSpPr>
            <p:cNvPr id="87" name="ZoneTexte 86"/>
            <p:cNvSpPr txBox="1"/>
            <p:nvPr/>
          </p:nvSpPr>
          <p:spPr>
            <a:xfrm>
              <a:off x="5104041" y="4304844"/>
              <a:ext cx="689793" cy="276999"/>
            </a:xfrm>
            <a:prstGeom prst="rect">
              <a:avLst/>
            </a:prstGeom>
            <a:noFill/>
          </p:spPr>
          <p:txBody>
            <a:bodyPr wrap="square" rtlCol="0">
              <a:spAutoFit/>
            </a:bodyPr>
            <a:lstStyle/>
            <a:p>
              <a:pPr algn="ctr"/>
              <a:r>
                <a:rPr lang="fr-FR" sz="1200" b="1" dirty="0">
                  <a:solidFill>
                    <a:schemeClr val="tx1">
                      <a:lumMod val="85000"/>
                      <a:lumOff val="15000"/>
                    </a:schemeClr>
                  </a:solidFill>
                  <a:latin typeface="Calibri" panose="020F0502020204030204" pitchFamily="34" charset="0"/>
                  <a:cs typeface="Calibri" panose="020F0502020204030204" pitchFamily="34" charset="0"/>
                </a:rPr>
                <a:t>10%</a:t>
              </a:r>
            </a:p>
          </p:txBody>
        </p:sp>
        <p:pic>
          <p:nvPicPr>
            <p:cNvPr id="88" name="Picture 8" descr="Faire financer sa formation - Néopraxis Form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3447" y="3943576"/>
              <a:ext cx="430979" cy="380488"/>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Connecteur droit avec flèche 91"/>
            <p:cNvCxnSpPr/>
            <p:nvPr/>
          </p:nvCxnSpPr>
          <p:spPr>
            <a:xfrm>
              <a:off x="5444148" y="3749232"/>
              <a:ext cx="0" cy="14198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94" name="Picture 4" descr="https://sante.gouv.fr/IMG/png/resp-ir_avec_intitule_3x-100.png"/>
          <p:cNvPicPr>
            <a:picLocks noChangeAspect="1" noChangeArrowheads="1"/>
          </p:cNvPicPr>
          <p:nvPr/>
        </p:nvPicPr>
        <p:blipFill rotWithShape="1">
          <a:blip r:embed="rId10">
            <a:extLst>
              <a:ext uri="{28A0092B-C50C-407E-A947-70E740481C1C}">
                <a14:useLocalDpi xmlns:a14="http://schemas.microsoft.com/office/drawing/2010/main" val="0"/>
              </a:ext>
            </a:extLst>
          </a:blip>
          <a:srcRect l="41674"/>
          <a:stretch/>
        </p:blipFill>
        <p:spPr bwMode="auto">
          <a:xfrm>
            <a:off x="7798521" y="212037"/>
            <a:ext cx="915040" cy="555124"/>
          </a:xfrm>
          <a:prstGeom prst="rect">
            <a:avLst/>
          </a:prstGeom>
          <a:noFill/>
          <a:extLst>
            <a:ext uri="{909E8E84-426E-40DD-AFC4-6F175D3DCCD1}">
              <a14:hiddenFill xmlns:a14="http://schemas.microsoft.com/office/drawing/2010/main">
                <a:solidFill>
                  <a:srgbClr val="FFFFFF"/>
                </a:solidFill>
              </a14:hiddenFill>
            </a:ext>
          </a:extLst>
        </p:spPr>
      </p:pic>
      <p:sp>
        <p:nvSpPr>
          <p:cNvPr id="95"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L’AAP ResP-Ir</a:t>
            </a:r>
            <a:br>
              <a:rPr lang="fr-FR" sz="2000" dirty="0">
                <a:solidFill>
                  <a:srgbClr val="2E75B6"/>
                </a:solidFill>
                <a:latin typeface="+mn-lt"/>
                <a:ea typeface="+mn-ea"/>
                <a:cs typeface="+mn-cs"/>
              </a:rPr>
            </a:br>
            <a:r>
              <a:rPr lang="fr-FR" sz="1800" i="1" dirty="0">
                <a:solidFill>
                  <a:srgbClr val="7EB0DE"/>
                </a:solidFill>
              </a:rPr>
              <a:t>Modalités de suivi budgétaire</a:t>
            </a: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4048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287565" y="1113602"/>
            <a:ext cx="4266842" cy="834313"/>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3" name="Rectangle à coins arrondis 12"/>
          <p:cNvSpPr/>
          <p:nvPr/>
        </p:nvSpPr>
        <p:spPr>
          <a:xfrm>
            <a:off x="287565" y="2054893"/>
            <a:ext cx="4284722" cy="2212677"/>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Espace réservé du pied de page 6"/>
          <p:cNvSpPr>
            <a:spLocks noGrp="1"/>
          </p:cNvSpPr>
          <p:nvPr>
            <p:ph type="ftr" sz="quarter" idx="3"/>
          </p:nvPr>
        </p:nvSpPr>
        <p:spPr>
          <a:xfrm>
            <a:off x="2868782" y="-20538"/>
            <a:ext cx="5879931" cy="36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dirty="0">
                <a:ln>
                  <a:noFill/>
                </a:ln>
                <a:solidFill>
                  <a:srgbClr val="000000"/>
                </a:solidFill>
                <a:effectLst/>
                <a:uLnTx/>
                <a:uFillTx/>
                <a:latin typeface="Arial"/>
                <a:ea typeface="+mn-ea"/>
                <a:cs typeface="+mn-cs"/>
              </a:rPr>
              <a:t>Direction générale de l’offre de soins</a:t>
            </a: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b="1237"/>
          <a:stretch/>
        </p:blipFill>
        <p:spPr>
          <a:xfrm>
            <a:off x="4666645" y="1276003"/>
            <a:ext cx="4087981" cy="2592288"/>
          </a:xfrm>
          <a:prstGeom prst="rect">
            <a:avLst/>
          </a:prstGeom>
        </p:spPr>
      </p:pic>
      <p:pic>
        <p:nvPicPr>
          <p:cNvPr id="6" name="Image 5"/>
          <p:cNvPicPr>
            <a:picLocks noChangeAspect="1"/>
          </p:cNvPicPr>
          <p:nvPr/>
        </p:nvPicPr>
        <p:blipFill rotWithShape="1">
          <a:blip r:embed="rId3"/>
          <a:srcRect l="9789" t="3512" r="58403" b="3318"/>
          <a:stretch/>
        </p:blipFill>
        <p:spPr>
          <a:xfrm>
            <a:off x="467830" y="2186373"/>
            <a:ext cx="1872208" cy="1932214"/>
          </a:xfrm>
          <a:prstGeom prst="rect">
            <a:avLst/>
          </a:prstGeom>
        </p:spPr>
      </p:pic>
      <p:pic>
        <p:nvPicPr>
          <p:cNvPr id="19" name="Image 18"/>
          <p:cNvPicPr>
            <a:picLocks noChangeAspect="1"/>
          </p:cNvPicPr>
          <p:nvPr/>
        </p:nvPicPr>
        <p:blipFill rotWithShape="1">
          <a:blip r:embed="rId3"/>
          <a:srcRect l="58521" t="1324" r="7223" b="1454"/>
          <a:stretch/>
        </p:blipFill>
        <p:spPr>
          <a:xfrm>
            <a:off x="2412046" y="2144367"/>
            <a:ext cx="2016224" cy="2016225"/>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4008641732"/>
              </p:ext>
            </p:extLst>
          </p:nvPr>
        </p:nvGraphicFramePr>
        <p:xfrm>
          <a:off x="345238" y="1106568"/>
          <a:ext cx="4161317" cy="762000"/>
        </p:xfrm>
        <a:graphic>
          <a:graphicData uri="http://schemas.openxmlformats.org/drawingml/2006/table">
            <a:tbl>
              <a:tblPr>
                <a:tableStyleId>{2D5ABB26-0587-4C30-8999-92F81FD0307C}</a:tableStyleId>
              </a:tblPr>
              <a:tblGrid>
                <a:gridCol w="838200">
                  <a:extLst>
                    <a:ext uri="{9D8B030D-6E8A-4147-A177-3AD203B41FA5}">
                      <a16:colId xmlns:a16="http://schemas.microsoft.com/office/drawing/2014/main" val="3156093867"/>
                    </a:ext>
                  </a:extLst>
                </a:gridCol>
                <a:gridCol w="1738941">
                  <a:extLst>
                    <a:ext uri="{9D8B030D-6E8A-4147-A177-3AD203B41FA5}">
                      <a16:colId xmlns:a16="http://schemas.microsoft.com/office/drawing/2014/main" val="1265532929"/>
                    </a:ext>
                  </a:extLst>
                </a:gridCol>
                <a:gridCol w="1584176">
                  <a:extLst>
                    <a:ext uri="{9D8B030D-6E8A-4147-A177-3AD203B41FA5}">
                      <a16:colId xmlns:a16="http://schemas.microsoft.com/office/drawing/2014/main" val="567276972"/>
                    </a:ext>
                  </a:extLst>
                </a:gridCol>
              </a:tblGrid>
              <a:tr h="190500">
                <a:tc>
                  <a:txBody>
                    <a:bodyPr/>
                    <a:lstStyle/>
                    <a:p>
                      <a:pPr algn="l" fontAlgn="b"/>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l" fontAlgn="b"/>
                      <a:r>
                        <a:rPr lang="fr-FR" sz="1100" b="1" u="none" strike="noStrike" dirty="0">
                          <a:effectLst/>
                          <a:latin typeface="Calibri" panose="020F0502020204030204" pitchFamily="34" charset="0"/>
                          <a:cs typeface="Calibri" panose="020F0502020204030204" pitchFamily="34" charset="0"/>
                        </a:rPr>
                        <a:t>AAP 2021</a:t>
                      </a:r>
                      <a:endParaRPr lang="fr-FR"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l" fontAlgn="b"/>
                      <a:r>
                        <a:rPr lang="fr-FR" sz="1100" b="1" u="none" strike="noStrike" dirty="0">
                          <a:effectLst/>
                          <a:latin typeface="Calibri" panose="020F0502020204030204" pitchFamily="34" charset="0"/>
                          <a:cs typeface="Calibri" panose="020F0502020204030204" pitchFamily="34" charset="0"/>
                        </a:rPr>
                        <a:t>AAP 2022</a:t>
                      </a:r>
                      <a:endParaRPr lang="fr-FR"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548072727"/>
                  </a:ext>
                </a:extLst>
              </a:tr>
              <a:tr h="190500">
                <a:tc>
                  <a:txBody>
                    <a:bodyPr/>
                    <a:lstStyle/>
                    <a:p>
                      <a:pPr algn="l" fontAlgn="b"/>
                      <a:r>
                        <a:rPr lang="fr-FR" sz="1100" b="1" u="none" strike="noStrike" dirty="0">
                          <a:effectLst/>
                          <a:latin typeface="Calibri" panose="020F0502020204030204" pitchFamily="34" charset="0"/>
                          <a:cs typeface="Calibri" panose="020F0502020204030204" pitchFamily="34" charset="0"/>
                        </a:rPr>
                        <a:t>Lauréats</a:t>
                      </a:r>
                      <a:endParaRPr lang="fr-FR"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l" fontAlgn="b"/>
                      <a:r>
                        <a:rPr lang="fr-FR" sz="1100" u="none" strike="noStrike" dirty="0">
                          <a:effectLst/>
                          <a:latin typeface="Calibri" panose="020F0502020204030204" pitchFamily="34" charset="0"/>
                          <a:cs typeface="Calibri" panose="020F0502020204030204" pitchFamily="34" charset="0"/>
                        </a:rPr>
                        <a:t>42/94</a:t>
                      </a:r>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l" fontAlgn="b"/>
                      <a:r>
                        <a:rPr lang="fr-FR" sz="1100" u="none" strike="noStrike" dirty="0">
                          <a:effectLst/>
                          <a:latin typeface="Calibri" panose="020F0502020204030204" pitchFamily="34" charset="0"/>
                          <a:cs typeface="Calibri" panose="020F0502020204030204" pitchFamily="34" charset="0"/>
                        </a:rPr>
                        <a:t>42/72</a:t>
                      </a:r>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122402996"/>
                  </a:ext>
                </a:extLst>
              </a:tr>
              <a:tr h="190500">
                <a:tc>
                  <a:txBody>
                    <a:bodyPr/>
                    <a:lstStyle/>
                    <a:p>
                      <a:pPr algn="l" fontAlgn="b"/>
                      <a:r>
                        <a:rPr lang="fr-FR" sz="1100" b="1" u="none" strike="noStrike">
                          <a:effectLst/>
                          <a:latin typeface="Calibri" panose="020F0502020204030204" pitchFamily="34" charset="0"/>
                          <a:cs typeface="Calibri" panose="020F0502020204030204" pitchFamily="34" charset="0"/>
                        </a:rPr>
                        <a:t>Promotion</a:t>
                      </a:r>
                      <a:endParaRPr lang="fr-FR" sz="11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fr-FR" sz="1100" u="none" strike="noStrike" dirty="0">
                          <a:effectLst/>
                          <a:latin typeface="Calibri" panose="020F0502020204030204" pitchFamily="34" charset="0"/>
                          <a:cs typeface="Calibri" panose="020F0502020204030204" pitchFamily="34" charset="0"/>
                        </a:rPr>
                        <a:t>CHU &gt; UFR &gt; MSP &gt; CH</a:t>
                      </a:r>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fr-FR" sz="1100" u="none" strike="noStrike" dirty="0">
                          <a:effectLst/>
                          <a:latin typeface="Calibri" panose="020F0502020204030204" pitchFamily="34" charset="0"/>
                          <a:cs typeface="Calibri" panose="020F0502020204030204" pitchFamily="34" charset="0"/>
                        </a:rPr>
                        <a:t>CHU &gt; Libéral &gt; MSP </a:t>
                      </a:r>
                      <a:r>
                        <a:rPr lang="fr-FR" sz="1100" u="sng" strike="noStrike" dirty="0">
                          <a:effectLst/>
                          <a:latin typeface="Calibri" panose="020F0502020204030204" pitchFamily="34" charset="0"/>
                          <a:cs typeface="Calibri" panose="020F0502020204030204" pitchFamily="34" charset="0"/>
                        </a:rPr>
                        <a:t>&gt;</a:t>
                      </a:r>
                      <a:r>
                        <a:rPr lang="fr-FR" sz="1100" u="none" strike="noStrike" dirty="0">
                          <a:effectLst/>
                          <a:latin typeface="Calibri" panose="020F0502020204030204" pitchFamily="34" charset="0"/>
                          <a:cs typeface="Calibri" panose="020F0502020204030204" pitchFamily="34" charset="0"/>
                        </a:rPr>
                        <a:t> CH</a:t>
                      </a:r>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557087811"/>
                  </a:ext>
                </a:extLst>
              </a:tr>
              <a:tr h="190500">
                <a:tc>
                  <a:txBody>
                    <a:bodyPr/>
                    <a:lstStyle/>
                    <a:p>
                      <a:pPr algn="l" fontAlgn="b"/>
                      <a:r>
                        <a:rPr lang="fr-FR" sz="1100" b="1" u="none" strike="noStrike" dirty="0">
                          <a:effectLst/>
                          <a:latin typeface="Calibri" panose="020F0502020204030204" pitchFamily="34" charset="0"/>
                          <a:cs typeface="Calibri" panose="020F0502020204030204" pitchFamily="34" charset="0"/>
                        </a:rPr>
                        <a:t>Investigation </a:t>
                      </a:r>
                      <a:endParaRPr lang="fr-FR"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fr-FR" sz="1100" u="none" strike="noStrike" dirty="0">
                          <a:effectLst/>
                          <a:latin typeface="Calibri" panose="020F0502020204030204" pitchFamily="34" charset="0"/>
                          <a:cs typeface="Calibri" panose="020F0502020204030204" pitchFamily="34" charset="0"/>
                        </a:rPr>
                        <a:t>Libéral &gt; MSP &gt; CHU &gt; CPTS</a:t>
                      </a:r>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fr-FR" sz="1100" u="none" strike="noStrike" dirty="0">
                          <a:effectLst/>
                          <a:latin typeface="Calibri" panose="020F0502020204030204" pitchFamily="34" charset="0"/>
                          <a:cs typeface="Calibri" panose="020F0502020204030204" pitchFamily="34" charset="0"/>
                        </a:rPr>
                        <a:t>Libéral &gt; MSP &gt; CPTS &gt; CHU</a:t>
                      </a:r>
                      <a:endParaRPr lang="fr-FR"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807754657"/>
                  </a:ext>
                </a:extLst>
              </a:tr>
            </a:tbl>
          </a:graphicData>
        </a:graphic>
      </p:graphicFrame>
      <p:sp>
        <p:nvSpPr>
          <p:cNvPr id="15" name="Rectangle à coins arrondis 14"/>
          <p:cNvSpPr/>
          <p:nvPr/>
        </p:nvSpPr>
        <p:spPr>
          <a:xfrm>
            <a:off x="4648765" y="1113602"/>
            <a:ext cx="4099948" cy="3153968"/>
          </a:xfrm>
          <a:prstGeom prst="round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pic>
        <p:nvPicPr>
          <p:cNvPr id="16" name="Picture 4" descr="https://sante.gouv.fr/IMG/png/resp-ir_avec_intitule_3x-100.png"/>
          <p:cNvPicPr>
            <a:picLocks noChangeAspect="1" noChangeArrowheads="1"/>
          </p:cNvPicPr>
          <p:nvPr/>
        </p:nvPicPr>
        <p:blipFill rotWithShape="1">
          <a:blip r:embed="rId4">
            <a:extLst>
              <a:ext uri="{28A0092B-C50C-407E-A947-70E740481C1C}">
                <a14:useLocalDpi xmlns:a14="http://schemas.microsoft.com/office/drawing/2010/main" val="0"/>
              </a:ext>
            </a:extLst>
          </a:blip>
          <a:srcRect l="41674"/>
          <a:stretch/>
        </p:blipFill>
        <p:spPr bwMode="auto">
          <a:xfrm>
            <a:off x="7798521" y="212037"/>
            <a:ext cx="915040" cy="555124"/>
          </a:xfrm>
          <a:prstGeom prst="rect">
            <a:avLst/>
          </a:prstGeom>
          <a:noFill/>
          <a:extLst>
            <a:ext uri="{909E8E84-426E-40DD-AFC4-6F175D3DCCD1}">
              <a14:hiddenFill xmlns:a14="http://schemas.microsoft.com/office/drawing/2010/main">
                <a:solidFill>
                  <a:srgbClr val="FFFFFF"/>
                </a:solidFill>
              </a14:hiddenFill>
            </a:ext>
          </a:extLst>
        </p:spPr>
      </p:pic>
      <p:sp>
        <p:nvSpPr>
          <p:cNvPr id="18"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L’AAP ResP-Ir</a:t>
            </a:r>
            <a:br>
              <a:rPr lang="fr-FR" sz="2000" dirty="0">
                <a:solidFill>
                  <a:srgbClr val="2E75B6"/>
                </a:solidFill>
                <a:latin typeface="+mn-lt"/>
                <a:ea typeface="+mn-ea"/>
                <a:cs typeface="+mn-cs"/>
              </a:rPr>
            </a:br>
            <a:r>
              <a:rPr lang="fr-FR" sz="1800" i="1" dirty="0">
                <a:solidFill>
                  <a:srgbClr val="7EB0DE"/>
                </a:solidFill>
              </a:rPr>
              <a:t>Bilan</a:t>
            </a: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136573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643985" y="1011803"/>
            <a:ext cx="7848612" cy="3236007"/>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16</a:t>
            </a:fld>
            <a:endParaRPr lang="fr-FR" dirty="0"/>
          </a:p>
        </p:txBody>
      </p:sp>
      <p:sp>
        <p:nvSpPr>
          <p:cNvPr id="8" name="Espace réservé du pied de page 7"/>
          <p:cNvSpPr>
            <a:spLocks noGrp="1"/>
          </p:cNvSpPr>
          <p:nvPr>
            <p:ph type="ftr" sz="quarter" idx="4294967295"/>
          </p:nvPr>
        </p:nvSpPr>
        <p:spPr>
          <a:xfrm>
            <a:off x="7332618" y="71565"/>
            <a:ext cx="1847893" cy="209202"/>
          </a:xfrm>
          <a:prstGeom prst="rect">
            <a:avLst/>
          </a:prstGeom>
        </p:spPr>
        <p:txBody>
          <a:bodyPr/>
          <a:lstStyle/>
          <a:p>
            <a:pPr algn="l"/>
            <a:r>
              <a:rPr lang="fr-FR" sz="750" b="1" dirty="0">
                <a:solidFill>
                  <a:schemeClr val="tx1">
                    <a:lumMod val="85000"/>
                    <a:lumOff val="15000"/>
                  </a:schemeClr>
                </a:solidFill>
                <a:latin typeface="Marianne" panose="02000000000000000000" pitchFamily="2" charset="0"/>
              </a:rPr>
              <a:t>Direction générale de l’offre de soins</a:t>
            </a:r>
          </a:p>
        </p:txBody>
      </p:sp>
      <p:pic>
        <p:nvPicPr>
          <p:cNvPr id="14" name="Picture 4" descr="https://sante.gouv.fr/IMG/png/resp-ir_avec_intitule_3x-100.png"/>
          <p:cNvPicPr>
            <a:picLocks noChangeAspect="1" noChangeArrowheads="1"/>
          </p:cNvPicPr>
          <p:nvPr/>
        </p:nvPicPr>
        <p:blipFill rotWithShape="1">
          <a:blip r:embed="rId3">
            <a:extLst>
              <a:ext uri="{28A0092B-C50C-407E-A947-70E740481C1C}">
                <a14:useLocalDpi xmlns:a14="http://schemas.microsoft.com/office/drawing/2010/main" val="0"/>
              </a:ext>
            </a:extLst>
          </a:blip>
          <a:srcRect l="41674"/>
          <a:stretch/>
        </p:blipFill>
        <p:spPr bwMode="auto">
          <a:xfrm>
            <a:off x="7849153" y="213553"/>
            <a:ext cx="915040" cy="555124"/>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a:solidFill>
                  <a:srgbClr val="7EB0DE"/>
                </a:solidFill>
              </a:rPr>
              <a:t>Perspectives</a:t>
            </a:r>
            <a:endParaRPr lang="fr-FR" sz="1800" dirty="0">
              <a:solidFill>
                <a:srgbClr val="2E75B6"/>
              </a:solidFill>
              <a:latin typeface="+mn-lt"/>
              <a:ea typeface="+mn-ea"/>
              <a:cs typeface="+mn-cs"/>
            </a:endParaRPr>
          </a:p>
        </p:txBody>
      </p:sp>
      <p:sp>
        <p:nvSpPr>
          <p:cNvPr id="11" name="Rectangle 10"/>
          <p:cNvSpPr/>
          <p:nvPr/>
        </p:nvSpPr>
        <p:spPr>
          <a:xfrm>
            <a:off x="1354847" y="1221596"/>
            <a:ext cx="6825462" cy="2985433"/>
          </a:xfrm>
          <a:prstGeom prst="rect">
            <a:avLst/>
          </a:prstGeom>
        </p:spPr>
        <p:txBody>
          <a:bodyPr wrap="square">
            <a:spAutoFit/>
          </a:bodyPr>
          <a:lstStyle/>
          <a:p>
            <a:pPr algn="just"/>
            <a:r>
              <a:rPr lang="fr-FR" sz="1200" b="1" dirty="0">
                <a:latin typeface="Calibri" panose="020F0502020204030204" pitchFamily="34" charset="0"/>
                <a:cs typeface="Calibri" panose="020F0502020204030204" pitchFamily="34" charset="0"/>
              </a:rPr>
              <a:t>Plan Innovation santé France 2030 : </a:t>
            </a:r>
            <a:endParaRPr lang="fr-FR" sz="1200" dirty="0">
              <a:latin typeface="Calibri" panose="020F0502020204030204" pitchFamily="34" charset="0"/>
              <a:cs typeface="Calibri" panose="020F0502020204030204" pitchFamily="34" charset="0"/>
            </a:endParaRPr>
          </a:p>
          <a:p>
            <a:pPr marL="265113" algn="just"/>
            <a:r>
              <a:rPr lang="fr-FR" sz="1200" dirty="0">
                <a:latin typeface="Calibri" panose="020F0502020204030204" pitchFamily="34" charset="0"/>
                <a:cs typeface="Calibri" panose="020F0502020204030204" pitchFamily="34" charset="0"/>
              </a:rPr>
              <a:t>-Soutenir et améliorer la performance de la recherche clinique française pour la positionner au niveau international (budget maximum de 16M€ pour 5 ans) dont un axe pour favoriser le développement de la recherche en soins primaire en France en lien avec les GIRCI</a:t>
            </a:r>
          </a:p>
          <a:p>
            <a:pPr marL="265113" algn="just"/>
            <a:r>
              <a:rPr lang="fr-FR" sz="1200" dirty="0">
                <a:latin typeface="Calibri" panose="020F0502020204030204" pitchFamily="34" charset="0"/>
                <a:cs typeface="Calibri" panose="020F0502020204030204" pitchFamily="34" charset="0"/>
              </a:rPr>
              <a:t>-Axe prévention du plan France 2030 : </a:t>
            </a:r>
          </a:p>
          <a:p>
            <a:pPr algn="just"/>
            <a:endParaRPr lang="fr-FR" sz="800" dirty="0">
              <a:latin typeface="Calibri" panose="020F0502020204030204" pitchFamily="34" charset="0"/>
              <a:cs typeface="Calibri" panose="020F0502020204030204" pitchFamily="34" charset="0"/>
            </a:endParaRPr>
          </a:p>
          <a:p>
            <a:pPr algn="just"/>
            <a:r>
              <a:rPr lang="fr-FR" sz="1200" b="1" dirty="0">
                <a:latin typeface="Calibri" panose="020F0502020204030204" pitchFamily="34" charset="0"/>
                <a:cs typeface="Calibri" panose="020F0502020204030204" pitchFamily="34" charset="0"/>
              </a:rPr>
              <a:t>Centre d’investigation clinique (CIC) : </a:t>
            </a:r>
          </a:p>
          <a:p>
            <a:pPr marL="265113" algn="just"/>
            <a:r>
              <a:rPr lang="fr-FR" sz="1200" b="1" dirty="0">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Rénovation du cahier des charges (CDC)  des CIC avec un domaine « soins primaires »</a:t>
            </a:r>
          </a:p>
          <a:p>
            <a:pPr marL="265113" algn="just"/>
            <a:r>
              <a:rPr lang="fr-FR" sz="1200" dirty="0">
                <a:latin typeface="Calibri" panose="020F0502020204030204" pitchFamily="34" charset="0"/>
                <a:cs typeface="Calibri" panose="020F0502020204030204" pitchFamily="34" charset="0"/>
              </a:rPr>
              <a:t>-CDC sera utilisé par le HCERES dans le cadre des prochaines évaluations quinquennales en 2025</a:t>
            </a:r>
          </a:p>
          <a:p>
            <a:pPr algn="just"/>
            <a:endParaRPr lang="fr-FR" sz="1200" dirty="0">
              <a:latin typeface="Calibri" panose="020F0502020204030204" pitchFamily="34" charset="0"/>
              <a:cs typeface="Calibri" panose="020F0502020204030204" pitchFamily="34" charset="0"/>
            </a:endParaRPr>
          </a:p>
          <a:p>
            <a:pPr algn="just"/>
            <a:r>
              <a:rPr lang="fr-FR" sz="1200" b="1" dirty="0">
                <a:latin typeface="Calibri" panose="020F0502020204030204" pitchFamily="34" charset="0"/>
                <a:cs typeface="Calibri" panose="020F0502020204030204" pitchFamily="34" charset="0"/>
              </a:rPr>
              <a:t>AMI coopérations de recherche : </a:t>
            </a:r>
          </a:p>
          <a:p>
            <a:pPr marL="265113" algn="just"/>
            <a:r>
              <a:rPr lang="fr-FR" sz="1200" b="1" dirty="0">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Permet aux établissements éligibles de s’associer à des structures de soins primaires</a:t>
            </a:r>
          </a:p>
          <a:p>
            <a:pPr algn="just"/>
            <a:endParaRPr lang="fr-FR" sz="1200" b="1" dirty="0">
              <a:latin typeface="Calibri" panose="020F0502020204030204" pitchFamily="34" charset="0"/>
              <a:cs typeface="Calibri" panose="020F0502020204030204" pitchFamily="34" charset="0"/>
            </a:endParaRPr>
          </a:p>
          <a:p>
            <a:pPr algn="just"/>
            <a:r>
              <a:rPr lang="fr-FR" sz="1200" b="1" dirty="0">
                <a:latin typeface="Calibri" panose="020F0502020204030204" pitchFamily="34" charset="0"/>
                <a:cs typeface="Calibri" panose="020F0502020204030204" pitchFamily="34" charset="0"/>
              </a:rPr>
              <a:t>Plan 100% CPTS/Plan 4 000 MSP : </a:t>
            </a:r>
          </a:p>
          <a:p>
            <a:pPr marL="265113" algn="just"/>
            <a:r>
              <a:rPr lang="fr-FR" sz="1200" b="1" dirty="0">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Centrés sur les soins primaires mais avec un interfaçage recherche notamment via l’AAP ResP-IR</a:t>
            </a:r>
          </a:p>
          <a:p>
            <a:pPr algn="just"/>
            <a:endParaRPr lang="fr-FR" sz="1200" dirty="0">
              <a:latin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137" y="1139885"/>
            <a:ext cx="494968" cy="485688"/>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506" y="2296273"/>
            <a:ext cx="393568" cy="393568"/>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126" y="3009552"/>
            <a:ext cx="418327" cy="418327"/>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88" y="3560864"/>
            <a:ext cx="373452" cy="373452"/>
          </a:xfrm>
          <a:prstGeom prst="rect">
            <a:avLst/>
          </a:prstGeom>
        </p:spPr>
      </p:pic>
      <p:pic>
        <p:nvPicPr>
          <p:cNvPr id="1026" name="Picture 2" descr="Barre de charge - Icônes interface gratuites">
            <a:extLst>
              <a:ext uri="{FF2B5EF4-FFF2-40B4-BE49-F238E27FC236}">
                <a16:creationId xmlns:a16="http://schemas.microsoft.com/office/drawing/2014/main" id="{F9B20BB6-217E-4DA8-6F3A-7522428C29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075" b="34875"/>
          <a:stretch/>
        </p:blipFill>
        <p:spPr bwMode="auto">
          <a:xfrm>
            <a:off x="4095956" y="2041570"/>
            <a:ext cx="639817" cy="14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17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1343616" y="1351682"/>
            <a:ext cx="6768752" cy="3092275"/>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17</a:t>
            </a:fld>
            <a:endParaRPr lang="fr-FR" dirty="0"/>
          </a:p>
        </p:txBody>
      </p:sp>
      <p:sp>
        <p:nvSpPr>
          <p:cNvPr id="8" name="Espace réservé du pied de page 7"/>
          <p:cNvSpPr>
            <a:spLocks noGrp="1"/>
          </p:cNvSpPr>
          <p:nvPr>
            <p:ph type="ftr" sz="quarter" idx="4294967295"/>
          </p:nvPr>
        </p:nvSpPr>
        <p:spPr>
          <a:xfrm>
            <a:off x="7332618" y="71565"/>
            <a:ext cx="1847893" cy="209202"/>
          </a:xfrm>
          <a:prstGeom prst="rect">
            <a:avLst/>
          </a:prstGeom>
        </p:spPr>
        <p:txBody>
          <a:bodyPr/>
          <a:lstStyle/>
          <a:p>
            <a:pPr algn="l"/>
            <a:r>
              <a:rPr lang="fr-FR" sz="750" b="1" dirty="0">
                <a:solidFill>
                  <a:schemeClr val="tx1">
                    <a:lumMod val="85000"/>
                    <a:lumOff val="15000"/>
                  </a:schemeClr>
                </a:solidFill>
                <a:latin typeface="Marianne" panose="02000000000000000000" pitchFamily="2" charset="0"/>
              </a:rPr>
              <a:t>Direction générale de l’offre de soins</a:t>
            </a:r>
          </a:p>
        </p:txBody>
      </p:sp>
      <p:sp>
        <p:nvSpPr>
          <p:cNvPr id="7" name="ZoneTexte 6"/>
          <p:cNvSpPr txBox="1"/>
          <p:nvPr/>
        </p:nvSpPr>
        <p:spPr>
          <a:xfrm>
            <a:off x="1400409" y="1496694"/>
            <a:ext cx="6639951" cy="2569934"/>
          </a:xfrm>
          <a:prstGeom prst="rect">
            <a:avLst/>
          </a:prstGeom>
          <a:noFill/>
        </p:spPr>
        <p:txBody>
          <a:bodyPr wrap="square" rtlCol="0">
            <a:spAutoFit/>
          </a:bodyPr>
          <a:lstStyle/>
          <a:p>
            <a:pPr marL="176213" indent="-176213">
              <a:spcAft>
                <a:spcPts val="600"/>
              </a:spcAft>
              <a:buFont typeface="Arial" panose="020B0604020202020204" pitchFamily="34" charset="0"/>
              <a:buChar char="•"/>
            </a:pPr>
            <a:r>
              <a:rPr lang="fr-FR" sz="1400" b="1" dirty="0">
                <a:solidFill>
                  <a:schemeClr val="tx1">
                    <a:lumMod val="85000"/>
                    <a:lumOff val="15000"/>
                  </a:schemeClr>
                </a:solidFill>
                <a:latin typeface="Calibri" panose="020F0502020204030204" pitchFamily="34" charset="0"/>
                <a:cs typeface="Calibri" panose="020F0502020204030204" pitchFamily="34" charset="0"/>
              </a:rPr>
              <a:t>Soins primaires : </a:t>
            </a:r>
          </a:p>
          <a:p>
            <a:pPr marL="357188">
              <a:spcAft>
                <a:spcPts val="600"/>
              </a:spcAft>
            </a:pPr>
            <a:r>
              <a:rPr lang="fr-FR" sz="1400" dirty="0">
                <a:solidFill>
                  <a:schemeClr val="tx1">
                    <a:lumMod val="85000"/>
                    <a:lumOff val="15000"/>
                  </a:schemeClr>
                </a:solidFill>
                <a:latin typeface="Calibri" panose="020F0502020204030204" pitchFamily="34" charset="0"/>
                <a:cs typeface="Calibri" panose="020F0502020204030204" pitchFamily="34" charset="0"/>
              </a:rPr>
              <a:t>Essentiels, accessibles, 1</a:t>
            </a:r>
            <a:r>
              <a:rPr lang="fr-FR" sz="1400" baseline="30000" dirty="0">
                <a:solidFill>
                  <a:schemeClr val="tx1">
                    <a:lumMod val="85000"/>
                    <a:lumOff val="15000"/>
                  </a:schemeClr>
                </a:solidFill>
                <a:latin typeface="Calibri" panose="020F0502020204030204" pitchFamily="34" charset="0"/>
                <a:cs typeface="Calibri" panose="020F0502020204030204" pitchFamily="34" charset="0"/>
              </a:rPr>
              <a:t>er</a:t>
            </a:r>
            <a:r>
              <a:rPr lang="fr-FR" sz="1400" dirty="0">
                <a:solidFill>
                  <a:schemeClr val="tx1">
                    <a:lumMod val="85000"/>
                    <a:lumOff val="15000"/>
                  </a:schemeClr>
                </a:solidFill>
                <a:latin typeface="Calibri" panose="020F0502020204030204" pitchFamily="34" charset="0"/>
                <a:cs typeface="Calibri" panose="020F0502020204030204" pitchFamily="34" charset="0"/>
              </a:rPr>
              <a:t> niveau de contact avec le système national de santé </a:t>
            </a:r>
          </a:p>
          <a:p>
            <a:pPr marL="357188">
              <a:spcAft>
                <a:spcPts val="600"/>
              </a:spcAft>
            </a:pPr>
            <a:r>
              <a:rPr lang="fr-FR" sz="1400" dirty="0">
                <a:solidFill>
                  <a:schemeClr val="tx1">
                    <a:lumMod val="85000"/>
                    <a:lumOff val="15000"/>
                  </a:schemeClr>
                </a:solidFill>
                <a:latin typeface="Calibri" panose="020F0502020204030204" pitchFamily="34" charset="0"/>
                <a:cs typeface="Calibri" panose="020F0502020204030204" pitchFamily="34" charset="0"/>
              </a:rPr>
              <a:t>et 1</a:t>
            </a:r>
            <a:r>
              <a:rPr lang="fr-FR" sz="1400" baseline="30000" dirty="0">
                <a:solidFill>
                  <a:schemeClr val="tx1">
                    <a:lumMod val="85000"/>
                    <a:lumOff val="15000"/>
                  </a:schemeClr>
                </a:solidFill>
                <a:latin typeface="Calibri" panose="020F0502020204030204" pitchFamily="34" charset="0"/>
                <a:cs typeface="Calibri" panose="020F0502020204030204" pitchFamily="34" charset="0"/>
              </a:rPr>
              <a:t>er</a:t>
            </a:r>
            <a:r>
              <a:rPr lang="fr-FR" sz="1400" dirty="0">
                <a:solidFill>
                  <a:schemeClr val="tx1">
                    <a:lumMod val="85000"/>
                    <a:lumOff val="15000"/>
                  </a:schemeClr>
                </a:solidFill>
                <a:latin typeface="Calibri" panose="020F0502020204030204" pitchFamily="34" charset="0"/>
                <a:cs typeface="Calibri" panose="020F0502020204030204" pitchFamily="34" charset="0"/>
              </a:rPr>
              <a:t> élément du parcours de soins </a:t>
            </a:r>
          </a:p>
          <a:p>
            <a:pPr marL="176213" indent="-176213">
              <a:spcAft>
                <a:spcPts val="600"/>
              </a:spcAft>
              <a:buFont typeface="Arial" panose="020B0604020202020204" pitchFamily="34" charset="0"/>
              <a:buChar char="•"/>
            </a:pPr>
            <a:r>
              <a:rPr lang="fr-FR" sz="1400" b="1" dirty="0">
                <a:solidFill>
                  <a:schemeClr val="tx1">
                    <a:lumMod val="85000"/>
                    <a:lumOff val="15000"/>
                  </a:schemeClr>
                </a:solidFill>
                <a:latin typeface="Calibri" panose="020F0502020204030204" pitchFamily="34" charset="0"/>
                <a:cs typeface="Calibri" panose="020F0502020204030204" pitchFamily="34" charset="0"/>
              </a:rPr>
              <a:t>Recherche en soins primaires : </a:t>
            </a:r>
          </a:p>
          <a:p>
            <a:pPr marL="357188">
              <a:spcAft>
                <a:spcPts val="600"/>
              </a:spcAft>
            </a:pPr>
            <a:r>
              <a:rPr lang="fr-FR" sz="1400" dirty="0">
                <a:solidFill>
                  <a:schemeClr val="tx1">
                    <a:lumMod val="85000"/>
                    <a:lumOff val="15000"/>
                  </a:schemeClr>
                </a:solidFill>
                <a:latin typeface="Calibri" panose="020F0502020204030204" pitchFamily="34" charset="0"/>
                <a:cs typeface="Calibri" panose="020F0502020204030204" pitchFamily="34" charset="0"/>
              </a:rPr>
              <a:t>GIRCI : AAP ResP-Ir (10 M€)</a:t>
            </a:r>
          </a:p>
          <a:p>
            <a:pPr marL="357188">
              <a:spcAft>
                <a:spcPts val="600"/>
              </a:spcAft>
            </a:pPr>
            <a:r>
              <a:rPr lang="fr-FR" sz="1400" dirty="0">
                <a:solidFill>
                  <a:schemeClr val="tx1">
                    <a:lumMod val="85000"/>
                    <a:lumOff val="15000"/>
                  </a:schemeClr>
                </a:solidFill>
                <a:latin typeface="Calibri" panose="020F0502020204030204" pitchFamily="34" charset="0"/>
                <a:cs typeface="Calibri" panose="020F0502020204030204" pitchFamily="34" charset="0"/>
              </a:rPr>
              <a:t>Plan Innovation Santé France 2030: axe 3 pour la recherche en SP + travaux en cours sur l’axe prévention</a:t>
            </a:r>
          </a:p>
          <a:p>
            <a:pPr marL="357188">
              <a:spcAft>
                <a:spcPts val="600"/>
              </a:spcAft>
            </a:pPr>
            <a:r>
              <a:rPr lang="fr-FR" sz="1400" dirty="0">
                <a:solidFill>
                  <a:schemeClr val="tx1">
                    <a:lumMod val="85000"/>
                    <a:lumOff val="15000"/>
                  </a:schemeClr>
                </a:solidFill>
                <a:latin typeface="Calibri" panose="020F0502020204030204" pitchFamily="34" charset="0"/>
                <a:cs typeface="Calibri" panose="020F0502020204030204" pitchFamily="34" charset="0"/>
              </a:rPr>
              <a:t>CIC : domaine dédié aux soins primaires dans le cahier des charges rénové</a:t>
            </a:r>
          </a:p>
          <a:p>
            <a:pPr marL="357188">
              <a:spcAft>
                <a:spcPts val="600"/>
              </a:spcAft>
            </a:pPr>
            <a:r>
              <a:rPr lang="fr-FR" sz="1400" dirty="0">
                <a:solidFill>
                  <a:schemeClr val="tx1">
                    <a:lumMod val="85000"/>
                    <a:lumOff val="15000"/>
                  </a:schemeClr>
                </a:solidFill>
                <a:latin typeface="Calibri" panose="020F0502020204030204" pitchFamily="34" charset="0"/>
                <a:cs typeface="Calibri" panose="020F0502020204030204" pitchFamily="34" charset="0"/>
              </a:rPr>
              <a:t>Plan 100 % CPTS et 4 000 MSP : soins primaires et la recherche associée</a:t>
            </a:r>
          </a:p>
        </p:txBody>
      </p:sp>
      <p:sp>
        <p:nvSpPr>
          <p:cNvPr id="10"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err="1">
                <a:solidFill>
                  <a:srgbClr val="7EB0DE"/>
                </a:solidFill>
              </a:rPr>
              <a:t>Take</a:t>
            </a:r>
            <a:r>
              <a:rPr lang="fr-FR" sz="1800" i="1" dirty="0">
                <a:solidFill>
                  <a:srgbClr val="7EB0DE"/>
                </a:solidFill>
              </a:rPr>
              <a:t> home message</a:t>
            </a:r>
            <a:endParaRPr lang="fr-FR" sz="1800" dirty="0">
              <a:solidFill>
                <a:srgbClr val="2E75B6"/>
              </a:solidFill>
              <a:latin typeface="+mn-lt"/>
              <a:ea typeface="+mn-ea"/>
              <a:cs typeface="+mn-cs"/>
            </a:endParaRPr>
          </a:p>
        </p:txBody>
      </p:sp>
      <p:pic>
        <p:nvPicPr>
          <p:cNvPr id="2050" name="Picture 2" descr="Home message - Free interface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5504" y="1116894"/>
            <a:ext cx="833248" cy="83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168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p:txBody>
          <a:bodyPr/>
          <a:lstStyle/>
          <a:p>
            <a:endParaRPr lang="fr-FR" dirty="0"/>
          </a:p>
        </p:txBody>
      </p:sp>
      <p:sp>
        <p:nvSpPr>
          <p:cNvPr id="6" name="Titre 5"/>
          <p:cNvSpPr>
            <a:spLocks noGrp="1"/>
          </p:cNvSpPr>
          <p:nvPr>
            <p:ph type="title"/>
          </p:nvPr>
        </p:nvSpPr>
        <p:spPr/>
        <p:txBody>
          <a:bodyPr>
            <a:normAutofit/>
          </a:bodyPr>
          <a:lstStyle/>
          <a:p>
            <a:pPr marL="0" indent="0" algn="ctr">
              <a:buNone/>
            </a:pPr>
            <a:r>
              <a:rPr lang="fr-FR" dirty="0">
                <a:cs typeface="Calibri" panose="020F0502020204030204" pitchFamily="34" charset="0"/>
              </a:rPr>
              <a:t>3</a:t>
            </a:r>
            <a:r>
              <a:rPr lang="fr-FR" dirty="0">
                <a:solidFill>
                  <a:schemeClr val="bg1"/>
                </a:solidFill>
                <a:cs typeface="Calibri" panose="020F0502020204030204" pitchFamily="34" charset="0"/>
              </a:rPr>
              <a:t>. APPORT DES GIRCI EN SOUTIEN A LA RECHERCHE EN SP</a:t>
            </a:r>
            <a:br>
              <a:rPr lang="fr-FR" dirty="0">
                <a:solidFill>
                  <a:schemeClr val="bg1"/>
                </a:solidFill>
                <a:cs typeface="Calibri" panose="020F0502020204030204" pitchFamily="34" charset="0"/>
              </a:rPr>
            </a:br>
            <a:endParaRPr lang="fr-FR" dirty="0"/>
          </a:p>
        </p:txBody>
      </p:sp>
      <p:sp>
        <p:nvSpPr>
          <p:cNvPr id="2" name="ZoneTexte 1">
            <a:extLst>
              <a:ext uri="{FF2B5EF4-FFF2-40B4-BE49-F238E27FC236}">
                <a16:creationId xmlns:a16="http://schemas.microsoft.com/office/drawing/2014/main" id="{09C762A8-A280-95CE-864D-4395715E3711}"/>
              </a:ext>
            </a:extLst>
          </p:cNvPr>
          <p:cNvSpPr txBox="1"/>
          <p:nvPr/>
        </p:nvSpPr>
        <p:spPr>
          <a:xfrm>
            <a:off x="6948264" y="282353"/>
            <a:ext cx="2075181" cy="369332"/>
          </a:xfrm>
          <a:prstGeom prst="rect">
            <a:avLst/>
          </a:prstGeom>
          <a:noFill/>
        </p:spPr>
        <p:txBody>
          <a:bodyPr wrap="square" rtlCol="0">
            <a:spAutoFit/>
          </a:bodyPr>
          <a:lstStyle/>
          <a:p>
            <a:r>
              <a:rPr lang="fr-FR" b="1" dirty="0">
                <a:solidFill>
                  <a:srgbClr val="000091"/>
                </a:solidFill>
              </a:rPr>
              <a:t>SANTEXPO 2024</a:t>
            </a:r>
          </a:p>
        </p:txBody>
      </p:sp>
      <p:sp>
        <p:nvSpPr>
          <p:cNvPr id="4" name="ZoneTexte 3">
            <a:extLst>
              <a:ext uri="{FF2B5EF4-FFF2-40B4-BE49-F238E27FC236}">
                <a16:creationId xmlns:a16="http://schemas.microsoft.com/office/drawing/2014/main" id="{80D59B8F-ADF4-6A22-93D4-4913034553E6}"/>
              </a:ext>
            </a:extLst>
          </p:cNvPr>
          <p:cNvSpPr txBox="1"/>
          <p:nvPr/>
        </p:nvSpPr>
        <p:spPr>
          <a:xfrm>
            <a:off x="467544" y="3939902"/>
            <a:ext cx="2587870" cy="646331"/>
          </a:xfrm>
          <a:prstGeom prst="rect">
            <a:avLst/>
          </a:prstGeom>
          <a:noFill/>
        </p:spPr>
        <p:txBody>
          <a:bodyPr wrap="square" rtlCol="0">
            <a:spAutoFit/>
          </a:bodyPr>
          <a:lstStyle/>
          <a:p>
            <a:r>
              <a:rPr lang="fr-FR" sz="1600" b="1" dirty="0">
                <a:solidFill>
                  <a:schemeClr val="bg1"/>
                </a:solidFill>
              </a:rPr>
              <a:t>Bastien MEZERETTE</a:t>
            </a:r>
          </a:p>
          <a:p>
            <a:endParaRPr lang="fr-FR" sz="400" b="1" dirty="0">
              <a:solidFill>
                <a:schemeClr val="bg1"/>
              </a:solidFill>
            </a:endParaRPr>
          </a:p>
          <a:p>
            <a:r>
              <a:rPr lang="fr-FR" sz="1600" dirty="0">
                <a:solidFill>
                  <a:schemeClr val="bg1"/>
                </a:solidFill>
              </a:rPr>
              <a:t>Coordinateur GIRCI IDF</a:t>
            </a:r>
          </a:p>
        </p:txBody>
      </p:sp>
      <p:pic>
        <p:nvPicPr>
          <p:cNvPr id="5" name="Image 4">
            <a:extLst>
              <a:ext uri="{FF2B5EF4-FFF2-40B4-BE49-F238E27FC236}">
                <a16:creationId xmlns:a16="http://schemas.microsoft.com/office/drawing/2014/main" id="{422A3640-163E-D3A1-3684-78EF45A86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354" y="77083"/>
            <a:ext cx="1080369" cy="564034"/>
          </a:xfrm>
          <a:prstGeom prst="rect">
            <a:avLst/>
          </a:prstGeom>
        </p:spPr>
      </p:pic>
    </p:spTree>
    <p:extLst>
      <p:ext uri="{BB962C8B-B14F-4D97-AF65-F5344CB8AC3E}">
        <p14:creationId xmlns:p14="http://schemas.microsoft.com/office/powerpoint/2010/main" val="1192796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AB48ED5-418C-F640-8AB7-E75C104C25CB}"/>
              </a:ext>
            </a:extLst>
          </p:cNvPr>
          <p:cNvSpPr>
            <a:spLocks noGrp="1"/>
          </p:cNvSpPr>
          <p:nvPr>
            <p:ph type="body" sz="quarter" idx="13"/>
          </p:nvPr>
        </p:nvSpPr>
        <p:spPr>
          <a:xfrm>
            <a:off x="107504" y="1321482"/>
            <a:ext cx="8928992" cy="475499"/>
          </a:xfrm>
        </p:spPr>
        <p:txBody>
          <a:bodyPr/>
          <a:lstStyle/>
          <a:p>
            <a:pPr fontAlgn="base"/>
            <a:r>
              <a:rPr lang="fr-FR" u="sng" dirty="0">
                <a:solidFill>
                  <a:schemeClr val="tx1">
                    <a:lumMod val="65000"/>
                    <a:lumOff val="35000"/>
                  </a:schemeClr>
                </a:solidFill>
              </a:rPr>
              <a:t>Leur ADN : f</a:t>
            </a:r>
            <a:r>
              <a:rPr lang="fr-FR" u="sng" dirty="0">
                <a:solidFill>
                  <a:srgbClr val="5E5737"/>
                </a:solidFill>
              </a:rPr>
              <a:t>édérer les acteurs de la recherche en santé </a:t>
            </a:r>
          </a:p>
          <a:p>
            <a:pPr fontAlgn="base"/>
            <a:r>
              <a:rPr lang="fr-FR" u="sng" dirty="0">
                <a:solidFill>
                  <a:srgbClr val="5E5737"/>
                </a:solidFill>
              </a:rPr>
              <a:t>Leur valeur ajoutée : répondre aux besoins des territoires</a:t>
            </a:r>
          </a:p>
        </p:txBody>
      </p:sp>
      <p:sp>
        <p:nvSpPr>
          <p:cNvPr id="5" name="Titre 4">
            <a:extLst>
              <a:ext uri="{FF2B5EF4-FFF2-40B4-BE49-F238E27FC236}">
                <a16:creationId xmlns:a16="http://schemas.microsoft.com/office/drawing/2014/main" id="{7FECE53A-9267-D842-B87E-F184AF518E9F}"/>
              </a:ext>
            </a:extLst>
          </p:cNvPr>
          <p:cNvSpPr>
            <a:spLocks noGrp="1"/>
          </p:cNvSpPr>
          <p:nvPr>
            <p:ph type="title"/>
          </p:nvPr>
        </p:nvSpPr>
        <p:spPr>
          <a:xfrm>
            <a:off x="158086" y="738383"/>
            <a:ext cx="8424863" cy="539991"/>
          </a:xfrm>
        </p:spPr>
        <p:txBody>
          <a:bodyPr>
            <a:normAutofit fontScale="90000"/>
          </a:bodyPr>
          <a:lstStyle/>
          <a:p>
            <a:r>
              <a:rPr lang="fr-FR" dirty="0">
                <a:solidFill>
                  <a:srgbClr val="000091"/>
                </a:solidFill>
              </a:rPr>
              <a:t>I- </a:t>
            </a:r>
            <a:r>
              <a:rPr lang="fr-FR" sz="2200" dirty="0">
                <a:solidFill>
                  <a:srgbClr val="000091"/>
                </a:solidFill>
              </a:rPr>
              <a:t>Les GIRCI : animateurs territoriaux de la recherche en santé</a:t>
            </a:r>
            <a:endParaRPr lang="fr-FR" dirty="0"/>
          </a:p>
        </p:txBody>
      </p:sp>
      <p:sp>
        <p:nvSpPr>
          <p:cNvPr id="7" name="Rectangle 6"/>
          <p:cNvSpPr/>
          <p:nvPr/>
        </p:nvSpPr>
        <p:spPr>
          <a:xfrm>
            <a:off x="2962223" y="2577014"/>
            <a:ext cx="3219554" cy="1319398"/>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fontAlgn="base"/>
            <a:r>
              <a:rPr lang="fr-FR" sz="1600" b="1" dirty="0">
                <a:solidFill>
                  <a:schemeClr val="bg1"/>
                </a:solidFill>
              </a:rPr>
              <a:t>Développer la recherche </a:t>
            </a:r>
          </a:p>
          <a:p>
            <a:pPr algn="ctr" fontAlgn="base"/>
            <a:r>
              <a:rPr lang="fr-FR" sz="1600" b="1" dirty="0">
                <a:solidFill>
                  <a:schemeClr val="bg1"/>
                </a:solidFill>
              </a:rPr>
              <a:t>en santé </a:t>
            </a:r>
          </a:p>
          <a:p>
            <a:pPr algn="ctr" fontAlgn="base"/>
            <a:r>
              <a:rPr lang="fr-FR" sz="1600" b="1" dirty="0">
                <a:solidFill>
                  <a:schemeClr val="bg1"/>
                </a:solidFill>
              </a:rPr>
              <a:t>&amp;</a:t>
            </a:r>
          </a:p>
          <a:p>
            <a:pPr algn="ctr" fontAlgn="base"/>
            <a:r>
              <a:rPr lang="fr-FR" sz="1600" b="1" dirty="0">
                <a:solidFill>
                  <a:schemeClr val="bg1"/>
                </a:solidFill>
              </a:rPr>
              <a:t>Consolider l’écosystème territorial</a:t>
            </a:r>
          </a:p>
        </p:txBody>
      </p:sp>
      <p:sp>
        <p:nvSpPr>
          <p:cNvPr id="3" name="Espace réservé du numéro de diapositive 3">
            <a:extLst>
              <a:ext uri="{FF2B5EF4-FFF2-40B4-BE49-F238E27FC236}">
                <a16:creationId xmlns:a16="http://schemas.microsoft.com/office/drawing/2014/main" id="{B37F6413-BEF6-E8A2-8920-228649E19835}"/>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19</a:t>
            </a:fld>
            <a:endParaRPr lang="fr-FR" dirty="0"/>
          </a:p>
        </p:txBody>
      </p:sp>
      <p:sp>
        <p:nvSpPr>
          <p:cNvPr id="4" name="Espace réservé de la date 2">
            <a:extLst>
              <a:ext uri="{FF2B5EF4-FFF2-40B4-BE49-F238E27FC236}">
                <a16:creationId xmlns:a16="http://schemas.microsoft.com/office/drawing/2014/main" id="{2A67D649-E836-CEBC-F207-244AC3855367}"/>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8" name="Image 7">
            <a:extLst>
              <a:ext uri="{FF2B5EF4-FFF2-40B4-BE49-F238E27FC236}">
                <a16:creationId xmlns:a16="http://schemas.microsoft.com/office/drawing/2014/main" id="{F5FE38CD-9E83-1053-B749-F0B7BB17A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Tree>
    <p:extLst>
      <p:ext uri="{BB962C8B-B14F-4D97-AF65-F5344CB8AC3E}">
        <p14:creationId xmlns:p14="http://schemas.microsoft.com/office/powerpoint/2010/main" val="367767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a:t>
            </a:fld>
            <a:endParaRPr lang="fr-FR" dirty="0"/>
          </a:p>
        </p:txBody>
      </p:sp>
      <p:sp>
        <p:nvSpPr>
          <p:cNvPr id="3" name="Espace réservé de la date 2"/>
          <p:cNvSpPr>
            <a:spLocks noGrp="1"/>
          </p:cNvSpPr>
          <p:nvPr>
            <p:ph type="dt" sz="half" idx="2"/>
          </p:nvPr>
        </p:nvSpPr>
        <p:spPr/>
        <p:txBody>
          <a:bodyPr/>
          <a:lstStyle/>
          <a:p>
            <a:r>
              <a:rPr lang="fr-FR" cap="all" dirty="0"/>
              <a:t>21/05/2024</a:t>
            </a:r>
          </a:p>
        </p:txBody>
      </p:sp>
      <p:sp>
        <p:nvSpPr>
          <p:cNvPr id="5" name="Titre 4"/>
          <p:cNvSpPr>
            <a:spLocks noGrp="1"/>
          </p:cNvSpPr>
          <p:nvPr>
            <p:ph type="title"/>
          </p:nvPr>
        </p:nvSpPr>
        <p:spPr>
          <a:xfrm>
            <a:off x="323850" y="455261"/>
            <a:ext cx="8424863" cy="539991"/>
          </a:xfrm>
        </p:spPr>
        <p:txBody>
          <a:bodyPr>
            <a:noAutofit/>
          </a:bodyPr>
          <a:lstStyle/>
          <a:p>
            <a:pPr marL="0" algn="ctr"/>
            <a:r>
              <a:rPr lang="fr-FR" sz="3250" dirty="0">
                <a:solidFill>
                  <a:srgbClr val="2E75B6"/>
                </a:solidFill>
                <a:latin typeface="+mn-lt"/>
                <a:ea typeface="+mn-ea"/>
                <a:cs typeface="+mn-cs"/>
              </a:rPr>
              <a:t>Plan</a:t>
            </a:r>
          </a:p>
        </p:txBody>
      </p:sp>
      <p:sp>
        <p:nvSpPr>
          <p:cNvPr id="7" name="Espace réservé du pied de page 6"/>
          <p:cNvSpPr>
            <a:spLocks noGrp="1"/>
          </p:cNvSpPr>
          <p:nvPr>
            <p:ph type="ftr" sz="quarter" idx="3"/>
          </p:nvPr>
        </p:nvSpPr>
        <p:spPr/>
        <p:txBody>
          <a:bodyPr/>
          <a:lstStyle/>
          <a:p>
            <a:r>
              <a:rPr lang="fr-FR"/>
              <a:t>Direction générale de l’offre de soins</a:t>
            </a:r>
            <a:endParaRPr lang="fr-FR" dirty="0"/>
          </a:p>
        </p:txBody>
      </p:sp>
      <p:graphicFrame>
        <p:nvGraphicFramePr>
          <p:cNvPr id="9" name="Diagramme 8"/>
          <p:cNvGraphicFramePr/>
          <p:nvPr>
            <p:extLst>
              <p:ext uri="{D42A27DB-BD31-4B8C-83A1-F6EECF244321}">
                <p14:modId xmlns:p14="http://schemas.microsoft.com/office/powerpoint/2010/main" val="4035106611"/>
              </p:ext>
            </p:extLst>
          </p:nvPr>
        </p:nvGraphicFramePr>
        <p:xfrm>
          <a:off x="360000" y="915566"/>
          <a:ext cx="8424000"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127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AB48ED5-418C-F640-8AB7-E75C104C25CB}"/>
              </a:ext>
            </a:extLst>
          </p:cNvPr>
          <p:cNvSpPr>
            <a:spLocks noGrp="1"/>
          </p:cNvSpPr>
          <p:nvPr>
            <p:ph type="body" sz="quarter" idx="13"/>
          </p:nvPr>
        </p:nvSpPr>
        <p:spPr>
          <a:xfrm>
            <a:off x="790489" y="856452"/>
            <a:ext cx="5904656" cy="607651"/>
          </a:xfrm>
        </p:spPr>
        <p:txBody>
          <a:bodyPr/>
          <a:lstStyle/>
          <a:p>
            <a:pPr fontAlgn="base"/>
            <a:r>
              <a:rPr lang="fr-FR" u="sng" dirty="0">
                <a:solidFill>
                  <a:schemeClr val="tx1">
                    <a:lumMod val="65000"/>
                    <a:lumOff val="35000"/>
                  </a:schemeClr>
                </a:solidFill>
              </a:rPr>
              <a:t>Leur ADN : f</a:t>
            </a:r>
            <a:r>
              <a:rPr lang="fr-FR" u="sng" dirty="0">
                <a:solidFill>
                  <a:srgbClr val="5E5737"/>
                </a:solidFill>
              </a:rPr>
              <a:t>édérer les acteurs de la recherche en santé </a:t>
            </a:r>
          </a:p>
          <a:p>
            <a:pPr fontAlgn="base"/>
            <a:r>
              <a:rPr lang="fr-FR" u="sng" dirty="0">
                <a:solidFill>
                  <a:srgbClr val="5E5737"/>
                </a:solidFill>
              </a:rPr>
              <a:t>Leur valeur-ajoutée : répondre aux besoins des territoires</a:t>
            </a:r>
          </a:p>
        </p:txBody>
      </p:sp>
      <p:sp>
        <p:nvSpPr>
          <p:cNvPr id="11" name="Rectangle 10"/>
          <p:cNvSpPr/>
          <p:nvPr/>
        </p:nvSpPr>
        <p:spPr>
          <a:xfrm>
            <a:off x="2451569" y="2628406"/>
            <a:ext cx="2070693" cy="613875"/>
          </a:xfrm>
          <a:prstGeom prst="rect">
            <a:avLst/>
          </a:prstGeom>
          <a:solidFill>
            <a:srgbClr val="00B0F0"/>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Réseaux et</a:t>
            </a:r>
          </a:p>
          <a:p>
            <a:pPr marL="92075" algn="ctr" fontAlgn="base"/>
            <a:r>
              <a:rPr lang="fr-FR" sz="1200" b="1" dirty="0">
                <a:solidFill>
                  <a:schemeClr val="bg1"/>
                </a:solidFill>
              </a:rPr>
              <a:t> groupes de travail </a:t>
            </a:r>
          </a:p>
        </p:txBody>
      </p:sp>
      <p:sp>
        <p:nvSpPr>
          <p:cNvPr id="12" name="Rectangle 11"/>
          <p:cNvSpPr/>
          <p:nvPr/>
        </p:nvSpPr>
        <p:spPr>
          <a:xfrm>
            <a:off x="210553" y="2619515"/>
            <a:ext cx="2070693" cy="607651"/>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Documents-types, procédures</a:t>
            </a:r>
          </a:p>
        </p:txBody>
      </p:sp>
      <p:sp>
        <p:nvSpPr>
          <p:cNvPr id="13" name="Rectangle 12"/>
          <p:cNvSpPr/>
          <p:nvPr/>
        </p:nvSpPr>
        <p:spPr>
          <a:xfrm>
            <a:off x="4713739" y="2619516"/>
            <a:ext cx="2070693" cy="62276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Webinaires et sessions d’informations </a:t>
            </a:r>
          </a:p>
        </p:txBody>
      </p:sp>
      <p:sp>
        <p:nvSpPr>
          <p:cNvPr id="2" name="Rectangle 1">
            <a:extLst>
              <a:ext uri="{FF2B5EF4-FFF2-40B4-BE49-F238E27FC236}">
                <a16:creationId xmlns:a16="http://schemas.microsoft.com/office/drawing/2014/main" id="{ABAD6632-03D6-FDF8-BA66-B6428A443802}"/>
              </a:ext>
            </a:extLst>
          </p:cNvPr>
          <p:cNvSpPr/>
          <p:nvPr/>
        </p:nvSpPr>
        <p:spPr>
          <a:xfrm>
            <a:off x="210553" y="1636183"/>
            <a:ext cx="8753934" cy="414007"/>
          </a:xfrm>
          <a:prstGeom prst="rect">
            <a:avLst/>
          </a:prstGeom>
          <a:solidFill>
            <a:srgbClr val="009999"/>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fontAlgn="base"/>
            <a:r>
              <a:rPr lang="fr-FR" sz="1600" b="1" dirty="0">
                <a:solidFill>
                  <a:schemeClr val="bg1"/>
                </a:solidFill>
              </a:rPr>
              <a:t>Développer la recherche en santé &amp; Consolider l’écosystème territorial</a:t>
            </a:r>
          </a:p>
        </p:txBody>
      </p:sp>
      <p:sp>
        <p:nvSpPr>
          <p:cNvPr id="7" name="Rectangle 6">
            <a:extLst>
              <a:ext uri="{FF2B5EF4-FFF2-40B4-BE49-F238E27FC236}">
                <a16:creationId xmlns:a16="http://schemas.microsoft.com/office/drawing/2014/main" id="{06EB14F0-0B66-4661-D800-13829F85EA00}"/>
              </a:ext>
            </a:extLst>
          </p:cNvPr>
          <p:cNvSpPr/>
          <p:nvPr/>
        </p:nvSpPr>
        <p:spPr>
          <a:xfrm>
            <a:off x="210552" y="1924471"/>
            <a:ext cx="2070693" cy="692174"/>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100" b="1" dirty="0">
                <a:solidFill>
                  <a:schemeClr val="tx1"/>
                </a:solidFill>
              </a:rPr>
              <a:t>Professionnalisation des acteurs de la recherche</a:t>
            </a:r>
          </a:p>
        </p:txBody>
      </p:sp>
      <p:sp>
        <p:nvSpPr>
          <p:cNvPr id="8" name="Rectangle 7">
            <a:extLst>
              <a:ext uri="{FF2B5EF4-FFF2-40B4-BE49-F238E27FC236}">
                <a16:creationId xmlns:a16="http://schemas.microsoft.com/office/drawing/2014/main" id="{129134EF-EF36-C71A-201F-9BC033ABFF75}"/>
              </a:ext>
            </a:extLst>
          </p:cNvPr>
          <p:cNvSpPr/>
          <p:nvPr/>
        </p:nvSpPr>
        <p:spPr>
          <a:xfrm>
            <a:off x="215031" y="3390715"/>
            <a:ext cx="2070693" cy="58818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Boites à outils recherche </a:t>
            </a:r>
          </a:p>
        </p:txBody>
      </p:sp>
      <p:sp>
        <p:nvSpPr>
          <p:cNvPr id="9" name="Rectangle 8">
            <a:extLst>
              <a:ext uri="{FF2B5EF4-FFF2-40B4-BE49-F238E27FC236}">
                <a16:creationId xmlns:a16="http://schemas.microsoft.com/office/drawing/2014/main" id="{181FE1D5-7827-7CD4-5743-F518A774D145}"/>
              </a:ext>
            </a:extLst>
          </p:cNvPr>
          <p:cNvSpPr/>
          <p:nvPr/>
        </p:nvSpPr>
        <p:spPr>
          <a:xfrm>
            <a:off x="215031" y="4103682"/>
            <a:ext cx="2070693" cy="613875"/>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Formations et e-learning (BPC)</a:t>
            </a:r>
          </a:p>
        </p:txBody>
      </p:sp>
      <p:sp>
        <p:nvSpPr>
          <p:cNvPr id="16" name="Rectangle 15">
            <a:extLst>
              <a:ext uri="{FF2B5EF4-FFF2-40B4-BE49-F238E27FC236}">
                <a16:creationId xmlns:a16="http://schemas.microsoft.com/office/drawing/2014/main" id="{422DA955-7D03-A23C-9668-F896A05626F7}"/>
              </a:ext>
            </a:extLst>
          </p:cNvPr>
          <p:cNvSpPr/>
          <p:nvPr/>
        </p:nvSpPr>
        <p:spPr>
          <a:xfrm>
            <a:off x="2268701" y="1953627"/>
            <a:ext cx="2070693" cy="692174"/>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100" b="1" dirty="0">
                <a:solidFill>
                  <a:schemeClr val="tx1"/>
                </a:solidFill>
              </a:rPr>
              <a:t>Animation territoriale</a:t>
            </a:r>
          </a:p>
        </p:txBody>
      </p:sp>
      <p:sp>
        <p:nvSpPr>
          <p:cNvPr id="17" name="Rectangle 16">
            <a:extLst>
              <a:ext uri="{FF2B5EF4-FFF2-40B4-BE49-F238E27FC236}">
                <a16:creationId xmlns:a16="http://schemas.microsoft.com/office/drawing/2014/main" id="{24E7E044-1ABD-ECF8-350B-818C80FD9700}"/>
              </a:ext>
            </a:extLst>
          </p:cNvPr>
          <p:cNvSpPr/>
          <p:nvPr/>
        </p:nvSpPr>
        <p:spPr>
          <a:xfrm>
            <a:off x="2445298" y="3369347"/>
            <a:ext cx="2070693" cy="613875"/>
          </a:xfrm>
          <a:prstGeom prst="rect">
            <a:avLst/>
          </a:prstGeom>
          <a:solidFill>
            <a:srgbClr val="00B0F0"/>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Journées thématiques </a:t>
            </a:r>
          </a:p>
        </p:txBody>
      </p:sp>
      <p:sp>
        <p:nvSpPr>
          <p:cNvPr id="18" name="Rectangle 17">
            <a:extLst>
              <a:ext uri="{FF2B5EF4-FFF2-40B4-BE49-F238E27FC236}">
                <a16:creationId xmlns:a16="http://schemas.microsoft.com/office/drawing/2014/main" id="{CA66A317-D740-F924-EFB6-B168427F6896}"/>
              </a:ext>
            </a:extLst>
          </p:cNvPr>
          <p:cNvSpPr/>
          <p:nvPr/>
        </p:nvSpPr>
        <p:spPr>
          <a:xfrm>
            <a:off x="4614473" y="1924471"/>
            <a:ext cx="2070693" cy="692174"/>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100" b="1" dirty="0">
                <a:solidFill>
                  <a:schemeClr val="tx1"/>
                </a:solidFill>
              </a:rPr>
              <a:t>Information et communication</a:t>
            </a:r>
          </a:p>
        </p:txBody>
      </p:sp>
      <p:sp>
        <p:nvSpPr>
          <p:cNvPr id="19" name="Rectangle 18">
            <a:extLst>
              <a:ext uri="{FF2B5EF4-FFF2-40B4-BE49-F238E27FC236}">
                <a16:creationId xmlns:a16="http://schemas.microsoft.com/office/drawing/2014/main" id="{8334819D-DFCF-A839-EE04-61CA170F1E3B}"/>
              </a:ext>
            </a:extLst>
          </p:cNvPr>
          <p:cNvSpPr/>
          <p:nvPr/>
        </p:nvSpPr>
        <p:spPr>
          <a:xfrm>
            <a:off x="6893795" y="1953627"/>
            <a:ext cx="2070693" cy="692174"/>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100" b="1" dirty="0">
                <a:solidFill>
                  <a:schemeClr val="tx1"/>
                </a:solidFill>
              </a:rPr>
              <a:t>Gestion des équipes mobiles de recherche clinique en cancérologie</a:t>
            </a:r>
          </a:p>
        </p:txBody>
      </p:sp>
      <p:sp>
        <p:nvSpPr>
          <p:cNvPr id="20" name="Rectangle 19">
            <a:extLst>
              <a:ext uri="{FF2B5EF4-FFF2-40B4-BE49-F238E27FC236}">
                <a16:creationId xmlns:a16="http://schemas.microsoft.com/office/drawing/2014/main" id="{D95F5513-A4EB-D67C-9383-EBA9FE8F58B7}"/>
              </a:ext>
            </a:extLst>
          </p:cNvPr>
          <p:cNvSpPr/>
          <p:nvPr/>
        </p:nvSpPr>
        <p:spPr>
          <a:xfrm>
            <a:off x="2445297" y="4103682"/>
            <a:ext cx="2070693" cy="613875"/>
          </a:xfrm>
          <a:prstGeom prst="rect">
            <a:avLst/>
          </a:prstGeom>
          <a:solidFill>
            <a:srgbClr val="00B0F0"/>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Partages de pratiques </a:t>
            </a:r>
          </a:p>
          <a:p>
            <a:pPr marL="92075" algn="ctr" fontAlgn="base"/>
            <a:r>
              <a:rPr lang="fr-FR" sz="1200" b="1" dirty="0">
                <a:solidFill>
                  <a:schemeClr val="bg1"/>
                </a:solidFill>
              </a:rPr>
              <a:t>et d’expertises</a:t>
            </a:r>
          </a:p>
        </p:txBody>
      </p:sp>
      <p:sp>
        <p:nvSpPr>
          <p:cNvPr id="21" name="Rectangle 20">
            <a:extLst>
              <a:ext uri="{FF2B5EF4-FFF2-40B4-BE49-F238E27FC236}">
                <a16:creationId xmlns:a16="http://schemas.microsoft.com/office/drawing/2014/main" id="{92AE9B68-85B2-4113-9A5F-2B37C3FF34B0}"/>
              </a:ext>
            </a:extLst>
          </p:cNvPr>
          <p:cNvSpPr/>
          <p:nvPr/>
        </p:nvSpPr>
        <p:spPr>
          <a:xfrm>
            <a:off x="4713739" y="3364901"/>
            <a:ext cx="2070693" cy="62276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Newsletters, Réseaux sociaux, Sites Web  </a:t>
            </a:r>
          </a:p>
        </p:txBody>
      </p:sp>
      <p:sp>
        <p:nvSpPr>
          <p:cNvPr id="22" name="Rectangle 21">
            <a:extLst>
              <a:ext uri="{FF2B5EF4-FFF2-40B4-BE49-F238E27FC236}">
                <a16:creationId xmlns:a16="http://schemas.microsoft.com/office/drawing/2014/main" id="{FBAEF92A-1A2F-BC72-003F-E7CEE70FF54F}"/>
              </a:ext>
            </a:extLst>
          </p:cNvPr>
          <p:cNvSpPr/>
          <p:nvPr/>
        </p:nvSpPr>
        <p:spPr>
          <a:xfrm>
            <a:off x="4713739" y="4094791"/>
            <a:ext cx="2070693" cy="62276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Thesaurus des financements (AAP)</a:t>
            </a:r>
            <a:endParaRPr lang="fr-FR" sz="1200" b="1" dirty="0">
              <a:solidFill>
                <a:schemeClr val="tx1"/>
              </a:solidFill>
            </a:endParaRPr>
          </a:p>
        </p:txBody>
      </p:sp>
      <p:sp>
        <p:nvSpPr>
          <p:cNvPr id="3" name="Rectangle 2">
            <a:extLst>
              <a:ext uri="{FF2B5EF4-FFF2-40B4-BE49-F238E27FC236}">
                <a16:creationId xmlns:a16="http://schemas.microsoft.com/office/drawing/2014/main" id="{2076CB69-6D43-5A39-703E-06627D090B0B}"/>
              </a:ext>
            </a:extLst>
          </p:cNvPr>
          <p:cNvSpPr/>
          <p:nvPr/>
        </p:nvSpPr>
        <p:spPr>
          <a:xfrm>
            <a:off x="6886741" y="2616645"/>
            <a:ext cx="2080789" cy="622766"/>
          </a:xfrm>
          <a:prstGeom prst="rect">
            <a:avLst/>
          </a:prstGeom>
          <a:solidFill>
            <a:srgbClr val="00B0F0"/>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000" b="1" dirty="0">
                <a:solidFill>
                  <a:schemeClr val="bg1"/>
                </a:solidFill>
              </a:rPr>
              <a:t>Appui à l’investigation en particulier pour les établissements sans ressources dédiées</a:t>
            </a:r>
          </a:p>
        </p:txBody>
      </p:sp>
      <p:sp>
        <p:nvSpPr>
          <p:cNvPr id="4" name="Rectangle 3">
            <a:extLst>
              <a:ext uri="{FF2B5EF4-FFF2-40B4-BE49-F238E27FC236}">
                <a16:creationId xmlns:a16="http://schemas.microsoft.com/office/drawing/2014/main" id="{786D79B4-2449-F0A8-1AF2-175B39FDB99C}"/>
              </a:ext>
            </a:extLst>
          </p:cNvPr>
          <p:cNvSpPr/>
          <p:nvPr/>
        </p:nvSpPr>
        <p:spPr>
          <a:xfrm>
            <a:off x="6893795" y="3356134"/>
            <a:ext cx="2070693" cy="629571"/>
          </a:xfrm>
          <a:prstGeom prst="rect">
            <a:avLst/>
          </a:prstGeom>
          <a:solidFill>
            <a:srgbClr val="00B0F0"/>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200" b="1" dirty="0">
                <a:solidFill>
                  <a:schemeClr val="bg1"/>
                </a:solidFill>
              </a:rPr>
              <a:t>Gestion de la répartition des ressources selon le cahier des charges </a:t>
            </a:r>
          </a:p>
        </p:txBody>
      </p:sp>
      <p:sp>
        <p:nvSpPr>
          <p:cNvPr id="10" name="Rectangle 9">
            <a:extLst>
              <a:ext uri="{FF2B5EF4-FFF2-40B4-BE49-F238E27FC236}">
                <a16:creationId xmlns:a16="http://schemas.microsoft.com/office/drawing/2014/main" id="{60BF0638-8855-B662-B189-15E53D47B0E9}"/>
              </a:ext>
            </a:extLst>
          </p:cNvPr>
          <p:cNvSpPr/>
          <p:nvPr/>
        </p:nvSpPr>
        <p:spPr>
          <a:xfrm>
            <a:off x="6893794" y="4109224"/>
            <a:ext cx="2070693" cy="622766"/>
          </a:xfrm>
          <a:prstGeom prst="rect">
            <a:avLst/>
          </a:prstGeom>
          <a:solidFill>
            <a:srgbClr val="00B0F0"/>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fontAlgn="base"/>
            <a:r>
              <a:rPr lang="fr-FR" sz="1050" b="1" dirty="0">
                <a:solidFill>
                  <a:schemeClr val="bg1"/>
                </a:solidFill>
              </a:rPr>
              <a:t>Evaluation annuelle de l’activité et ajustement de la répartition le cas échéant</a:t>
            </a:r>
          </a:p>
        </p:txBody>
      </p:sp>
      <p:sp>
        <p:nvSpPr>
          <p:cNvPr id="23" name="Espace réservé du numéro de diapositive 3">
            <a:extLst>
              <a:ext uri="{FF2B5EF4-FFF2-40B4-BE49-F238E27FC236}">
                <a16:creationId xmlns:a16="http://schemas.microsoft.com/office/drawing/2014/main" id="{CE9041F4-6E77-68AD-6DBA-394B21D2BEB3}"/>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20</a:t>
            </a:fld>
            <a:endParaRPr lang="fr-FR" dirty="0"/>
          </a:p>
        </p:txBody>
      </p:sp>
      <p:sp>
        <p:nvSpPr>
          <p:cNvPr id="24" name="Espace réservé de la date 2">
            <a:extLst>
              <a:ext uri="{FF2B5EF4-FFF2-40B4-BE49-F238E27FC236}">
                <a16:creationId xmlns:a16="http://schemas.microsoft.com/office/drawing/2014/main" id="{3F0FEF58-29A7-DD84-5A45-2C95D3E52DFB}"/>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25" name="Image 24">
            <a:extLst>
              <a:ext uri="{FF2B5EF4-FFF2-40B4-BE49-F238E27FC236}">
                <a16:creationId xmlns:a16="http://schemas.microsoft.com/office/drawing/2014/main" id="{17C6D346-E09D-AA31-5DA6-CE9A3B658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26" name="Titre 4">
            <a:extLst>
              <a:ext uri="{FF2B5EF4-FFF2-40B4-BE49-F238E27FC236}">
                <a16:creationId xmlns:a16="http://schemas.microsoft.com/office/drawing/2014/main" id="{E820B5DE-2B7D-91F9-B814-6803D14476E2}"/>
              </a:ext>
            </a:extLst>
          </p:cNvPr>
          <p:cNvSpPr txBox="1">
            <a:spLocks/>
          </p:cNvSpPr>
          <p:nvPr/>
        </p:nvSpPr>
        <p:spPr>
          <a:xfrm>
            <a:off x="945996" y="13157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I- Les GIRCI :</a:t>
            </a:r>
            <a:br>
              <a:rPr lang="fr-FR" sz="2000" dirty="0">
                <a:solidFill>
                  <a:srgbClr val="2E75B6"/>
                </a:solidFill>
                <a:latin typeface="+mn-lt"/>
                <a:ea typeface="+mn-ea"/>
                <a:cs typeface="+mn-cs"/>
              </a:rPr>
            </a:br>
            <a:r>
              <a:rPr lang="fr-FR" sz="1800" i="1" dirty="0">
                <a:solidFill>
                  <a:srgbClr val="7EB0DE"/>
                </a:solidFill>
              </a:rPr>
              <a:t>Animateurs territoriaux de la recherche en santé</a:t>
            </a:r>
            <a:endParaRPr lang="fr-FR" sz="1800" dirty="0">
              <a:solidFill>
                <a:srgbClr val="2E75B6"/>
              </a:solidFill>
              <a:latin typeface="+mn-lt"/>
              <a:ea typeface="+mn-ea"/>
              <a:cs typeface="+mn-cs"/>
            </a:endParaRPr>
          </a:p>
        </p:txBody>
      </p:sp>
      <p:sp>
        <p:nvSpPr>
          <p:cNvPr id="29" name="Rectangle 28">
            <a:extLst>
              <a:ext uri="{FF2B5EF4-FFF2-40B4-BE49-F238E27FC236}">
                <a16:creationId xmlns:a16="http://schemas.microsoft.com/office/drawing/2014/main" id="{A057D78D-025B-5075-5014-133EC8A8DB25}"/>
              </a:ext>
            </a:extLst>
          </p:cNvPr>
          <p:cNvSpPr/>
          <p:nvPr/>
        </p:nvSpPr>
        <p:spPr>
          <a:xfrm>
            <a:off x="210552" y="1636183"/>
            <a:ext cx="8753935" cy="309542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4979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7" grpId="0"/>
      <p:bldP spid="8" grpId="0" animBg="1"/>
      <p:bldP spid="9" grpId="0" animBg="1"/>
      <p:bldP spid="16" grpId="0"/>
      <p:bldP spid="17" grpId="0" animBg="1"/>
      <p:bldP spid="18" grpId="0"/>
      <p:bldP spid="19" grpId="0"/>
      <p:bldP spid="20" grpId="0" animBg="1"/>
      <p:bldP spid="21" grpId="0" animBg="1"/>
      <p:bldP spid="22" grpId="0" animBg="1"/>
      <p:bldP spid="3" grpId="0" animBg="1"/>
      <p:bldP spid="4"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AB48ED5-418C-F640-8AB7-E75C104C25CB}"/>
              </a:ext>
            </a:extLst>
          </p:cNvPr>
          <p:cNvSpPr>
            <a:spLocks noGrp="1"/>
          </p:cNvSpPr>
          <p:nvPr>
            <p:ph type="body" sz="quarter" idx="13"/>
          </p:nvPr>
        </p:nvSpPr>
        <p:spPr>
          <a:xfrm>
            <a:off x="251520" y="987574"/>
            <a:ext cx="8424614" cy="242951"/>
          </a:xfrm>
        </p:spPr>
        <p:txBody>
          <a:bodyPr/>
          <a:lstStyle/>
          <a:p>
            <a:pPr algn="ctr"/>
            <a:r>
              <a:rPr lang="fr-FR" u="sng" dirty="0">
                <a:solidFill>
                  <a:schemeClr val="tx1">
                    <a:lumMod val="65000"/>
                    <a:lumOff val="35000"/>
                  </a:schemeClr>
                </a:solidFill>
              </a:rPr>
              <a:t>Organisation du </a:t>
            </a:r>
            <a:r>
              <a:rPr lang="fr-FR" u="sng" dirty="0" err="1">
                <a:solidFill>
                  <a:schemeClr val="tx1">
                    <a:lumMod val="65000"/>
                    <a:lumOff val="35000"/>
                  </a:schemeClr>
                </a:solidFill>
              </a:rPr>
              <a:t>PHRCi</a:t>
            </a:r>
            <a:r>
              <a:rPr lang="fr-FR" u="sng" dirty="0">
                <a:solidFill>
                  <a:schemeClr val="tx1">
                    <a:lumMod val="65000"/>
                    <a:lumOff val="35000"/>
                  </a:schemeClr>
                </a:solidFill>
              </a:rPr>
              <a:t>, de l’AAP RESPIR et d’AAP propres en fonction des besoins des territoires et de leurs particularités</a:t>
            </a:r>
          </a:p>
        </p:txBody>
      </p:sp>
      <p:sp>
        <p:nvSpPr>
          <p:cNvPr id="8" name="Rectangle 7"/>
          <p:cNvSpPr/>
          <p:nvPr/>
        </p:nvSpPr>
        <p:spPr>
          <a:xfrm>
            <a:off x="546629" y="1802502"/>
            <a:ext cx="2070693"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0" lvl="1" indent="-97200" algn="ctr" fontAlgn="base">
              <a:spcBef>
                <a:spcPts val="100"/>
              </a:spcBef>
              <a:spcAft>
                <a:spcPts val="100"/>
              </a:spcAft>
              <a:buSzPct val="100000"/>
            </a:pPr>
            <a:r>
              <a:rPr lang="fr-FR" sz="1400" b="1" dirty="0">
                <a:solidFill>
                  <a:schemeClr val="bg1"/>
                </a:solidFill>
              </a:rPr>
              <a:t>Expertise et savoir-faire acquis depuis 2005</a:t>
            </a:r>
          </a:p>
        </p:txBody>
      </p:sp>
      <p:sp>
        <p:nvSpPr>
          <p:cNvPr id="10" name="Rectangle 9"/>
          <p:cNvSpPr/>
          <p:nvPr/>
        </p:nvSpPr>
        <p:spPr>
          <a:xfrm>
            <a:off x="3499045" y="1802502"/>
            <a:ext cx="2070693"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0" lvl="1" indent="-97200" algn="ctr" fontAlgn="base">
              <a:spcBef>
                <a:spcPts val="100"/>
              </a:spcBef>
              <a:spcAft>
                <a:spcPts val="100"/>
              </a:spcAft>
              <a:buSzPct val="100000"/>
            </a:pPr>
            <a:r>
              <a:rPr lang="fr-FR" sz="1400" b="1" dirty="0">
                <a:solidFill>
                  <a:schemeClr val="bg1"/>
                </a:solidFill>
              </a:rPr>
              <a:t>Elaboration de procédures communes appliquées depuis plusieurs années</a:t>
            </a:r>
          </a:p>
        </p:txBody>
      </p:sp>
      <p:sp>
        <p:nvSpPr>
          <p:cNvPr id="11" name="Rectangle 10"/>
          <p:cNvSpPr/>
          <p:nvPr/>
        </p:nvSpPr>
        <p:spPr>
          <a:xfrm>
            <a:off x="6468895" y="1802503"/>
            <a:ext cx="2039187"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fontAlgn="base"/>
            <a:r>
              <a:rPr lang="fr-FR" sz="1400" b="1" dirty="0">
                <a:solidFill>
                  <a:schemeClr val="bg1"/>
                </a:solidFill>
              </a:rPr>
              <a:t>Equité, transparence, gestion des conflits d’intérêt </a:t>
            </a:r>
          </a:p>
          <a:p>
            <a:pPr algn="ctr" fontAlgn="base"/>
            <a:r>
              <a:rPr lang="fr-FR" sz="1400" b="1" dirty="0">
                <a:solidFill>
                  <a:schemeClr val="bg1"/>
                </a:solidFill>
              </a:rPr>
              <a:t>au sein des jurys</a:t>
            </a:r>
          </a:p>
        </p:txBody>
      </p:sp>
      <p:pic>
        <p:nvPicPr>
          <p:cNvPr id="2" name="Image 1"/>
          <p:cNvPicPr>
            <a:picLocks noChangeAspect="1"/>
          </p:cNvPicPr>
          <p:nvPr/>
        </p:nvPicPr>
        <p:blipFill>
          <a:blip r:embed="rId2"/>
          <a:stretch>
            <a:fillRect/>
          </a:stretch>
        </p:blipFill>
        <p:spPr>
          <a:xfrm>
            <a:off x="5169626" y="1552510"/>
            <a:ext cx="800223" cy="1076047"/>
          </a:xfrm>
          <a:prstGeom prst="rect">
            <a:avLst/>
          </a:prstGeom>
        </p:spPr>
      </p:pic>
      <p:sp>
        <p:nvSpPr>
          <p:cNvPr id="4" name="ZoneTexte 3">
            <a:extLst>
              <a:ext uri="{FF2B5EF4-FFF2-40B4-BE49-F238E27FC236}">
                <a16:creationId xmlns:a16="http://schemas.microsoft.com/office/drawing/2014/main" id="{69520447-069A-5A0E-9E82-1DA54E5FD485}"/>
              </a:ext>
            </a:extLst>
          </p:cNvPr>
          <p:cNvSpPr txBox="1"/>
          <p:nvPr/>
        </p:nvSpPr>
        <p:spPr>
          <a:xfrm>
            <a:off x="490344" y="3195983"/>
            <a:ext cx="8486455" cy="1184940"/>
          </a:xfrm>
          <a:prstGeom prst="rect">
            <a:avLst/>
          </a:prstGeom>
          <a:noFill/>
        </p:spPr>
        <p:txBody>
          <a:bodyPr wrap="square" numCol="1">
            <a:spAutoFit/>
          </a:bodyPr>
          <a:lstStyle/>
          <a:p>
            <a:pPr algn="ctr">
              <a:spcAft>
                <a:spcPts val="600"/>
              </a:spcAft>
            </a:pPr>
            <a:r>
              <a:rPr lang="fr-FR" altLang="fr-FR" sz="1400" dirty="0"/>
              <a:t>Exemples d’AAP propres à chaque GIRCI : </a:t>
            </a:r>
          </a:p>
          <a:p>
            <a:pPr marL="285750" indent="-285750" algn="ctr">
              <a:spcAft>
                <a:spcPts val="600"/>
              </a:spcAft>
              <a:buFont typeface="Wingdings" panose="05000000000000000000" pitchFamily="2" charset="2"/>
              <a:buChar char="§"/>
            </a:pPr>
            <a:r>
              <a:rPr lang="fr-FR" altLang="fr-FR" sz="1400" dirty="0"/>
              <a:t>AAP de recherche en soins à destination des professionnels paramédicaux (7 GIRCI)</a:t>
            </a:r>
          </a:p>
          <a:p>
            <a:pPr marL="285750" indent="-285750" algn="ctr">
              <a:spcAft>
                <a:spcPts val="600"/>
              </a:spcAft>
              <a:buFont typeface="Wingdings" panose="05000000000000000000" pitchFamily="2" charset="2"/>
              <a:buChar char="§"/>
            </a:pPr>
            <a:r>
              <a:rPr lang="fr-FR" altLang="fr-FR" sz="1400" dirty="0"/>
              <a:t>Appel à projets jeunes chercheurs (GIRCI EST)</a:t>
            </a:r>
          </a:p>
          <a:p>
            <a:pPr marL="285750" indent="-285750" algn="ctr">
              <a:spcAft>
                <a:spcPts val="600"/>
              </a:spcAft>
              <a:buFont typeface="Wingdings" panose="05000000000000000000" pitchFamily="2" charset="2"/>
              <a:buChar char="§"/>
            </a:pPr>
            <a:r>
              <a:rPr lang="fr-FR" altLang="fr-FR" sz="1400" dirty="0"/>
              <a:t>Appel à projets réservé aux réseaux d’investigateurs (GIRCI GRAND OUEST)</a:t>
            </a:r>
          </a:p>
        </p:txBody>
      </p:sp>
      <p:sp>
        <p:nvSpPr>
          <p:cNvPr id="7" name="Espace réservé du numéro de diapositive 3">
            <a:extLst>
              <a:ext uri="{FF2B5EF4-FFF2-40B4-BE49-F238E27FC236}">
                <a16:creationId xmlns:a16="http://schemas.microsoft.com/office/drawing/2014/main" id="{E58B5C2A-1B64-1902-8400-89950503365D}"/>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21</a:t>
            </a:fld>
            <a:endParaRPr lang="fr-FR" dirty="0"/>
          </a:p>
        </p:txBody>
      </p:sp>
      <p:sp>
        <p:nvSpPr>
          <p:cNvPr id="9" name="Espace réservé de la date 2">
            <a:extLst>
              <a:ext uri="{FF2B5EF4-FFF2-40B4-BE49-F238E27FC236}">
                <a16:creationId xmlns:a16="http://schemas.microsoft.com/office/drawing/2014/main" id="{B4D848C6-A5B4-1175-AD0C-73F2303FA725}"/>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12" name="Image 11">
            <a:extLst>
              <a:ext uri="{FF2B5EF4-FFF2-40B4-BE49-F238E27FC236}">
                <a16:creationId xmlns:a16="http://schemas.microsoft.com/office/drawing/2014/main" id="{F611CE55-3AD3-98C9-2C3A-8ACCB1C7F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13" name="Titre 4">
            <a:extLst>
              <a:ext uri="{FF2B5EF4-FFF2-40B4-BE49-F238E27FC236}">
                <a16:creationId xmlns:a16="http://schemas.microsoft.com/office/drawing/2014/main" id="{46EA13BA-6C29-AE92-A5A6-302943F7AD8D}"/>
              </a:ext>
            </a:extLst>
          </p:cNvPr>
          <p:cNvSpPr txBox="1">
            <a:spLocks/>
          </p:cNvSpPr>
          <p:nvPr/>
        </p:nvSpPr>
        <p:spPr>
          <a:xfrm>
            <a:off x="945996" y="13157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II- Les GIRCI :</a:t>
            </a:r>
            <a:br>
              <a:rPr lang="fr-FR" sz="2000" dirty="0">
                <a:solidFill>
                  <a:srgbClr val="2E75B6"/>
                </a:solidFill>
                <a:latin typeface="+mn-lt"/>
                <a:ea typeface="+mn-ea"/>
                <a:cs typeface="+mn-cs"/>
              </a:rPr>
            </a:br>
            <a:r>
              <a:rPr lang="fr-FR" sz="1800" i="1" dirty="0">
                <a:solidFill>
                  <a:srgbClr val="7EB0DE"/>
                </a:solidFill>
                <a:latin typeface="+mn-lt"/>
                <a:ea typeface="+mn-ea"/>
                <a:cs typeface="+mn-cs"/>
              </a:rPr>
              <a:t>R</a:t>
            </a:r>
            <a:r>
              <a:rPr lang="fr-FR" sz="1800" i="1" dirty="0">
                <a:solidFill>
                  <a:srgbClr val="7EB0DE"/>
                </a:solidFill>
              </a:rPr>
              <a:t>éférents en matière de gestion d’Appels à projets territoriaux</a:t>
            </a: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367880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AB48ED5-418C-F640-8AB7-E75C104C25CB}"/>
              </a:ext>
            </a:extLst>
          </p:cNvPr>
          <p:cNvSpPr>
            <a:spLocks noGrp="1"/>
          </p:cNvSpPr>
          <p:nvPr>
            <p:ph type="body" sz="quarter" idx="13"/>
          </p:nvPr>
        </p:nvSpPr>
        <p:spPr>
          <a:xfrm>
            <a:off x="323529" y="1247329"/>
            <a:ext cx="8424614" cy="242951"/>
          </a:xfrm>
        </p:spPr>
        <p:txBody>
          <a:bodyPr/>
          <a:lstStyle/>
          <a:p>
            <a:r>
              <a:rPr lang="fr-FR" u="sng" dirty="0">
                <a:solidFill>
                  <a:schemeClr val="tx1">
                    <a:lumMod val="65000"/>
                    <a:lumOff val="35000"/>
                  </a:schemeClr>
                </a:solidFill>
              </a:rPr>
              <a:t>III-I  Les contours de </a:t>
            </a:r>
            <a:r>
              <a:rPr lang="fr-FR" u="sng" dirty="0" err="1">
                <a:solidFill>
                  <a:schemeClr val="tx1">
                    <a:lumMod val="65000"/>
                    <a:lumOff val="35000"/>
                  </a:schemeClr>
                </a:solidFill>
              </a:rPr>
              <a:t>ReSpir</a:t>
            </a:r>
            <a:endParaRPr lang="fr-FR" u="sng" dirty="0">
              <a:solidFill>
                <a:schemeClr val="tx1">
                  <a:lumMod val="65000"/>
                  <a:lumOff val="35000"/>
                </a:schemeClr>
              </a:solidFill>
            </a:endParaRPr>
          </a:p>
        </p:txBody>
      </p:sp>
      <p:sp>
        <p:nvSpPr>
          <p:cNvPr id="9" name="Espace réservé du texte 5">
            <a:extLst>
              <a:ext uri="{FF2B5EF4-FFF2-40B4-BE49-F238E27FC236}">
                <a16:creationId xmlns:a16="http://schemas.microsoft.com/office/drawing/2014/main" id="{31D91FBC-460B-EBAA-F47F-21E10B5F15FD}"/>
              </a:ext>
            </a:extLst>
          </p:cNvPr>
          <p:cNvSpPr txBox="1">
            <a:spLocks/>
          </p:cNvSpPr>
          <p:nvPr/>
        </p:nvSpPr>
        <p:spPr bwMode="gray">
          <a:xfrm>
            <a:off x="323528" y="1599580"/>
            <a:ext cx="8424614" cy="2627437"/>
          </a:xfrm>
          <a:prstGeom prst="rect">
            <a:avLst/>
          </a:prstGeom>
        </p:spPr>
        <p:txBody>
          <a:bodyPr vert="horz" lIns="0" tIns="0" rIns="0" bIns="0" rtlCol="0" anchor="t" anchorCtr="0">
            <a:noAutofit/>
          </a:bodyPr>
          <a:lstStyle>
            <a:lvl1pPr marL="9525" indent="85725" algn="l" defTabSz="914400" rtl="0" eaLnBrk="1" latinLnBrk="0" hangingPunct="1">
              <a:lnSpc>
                <a:spcPct val="100000"/>
              </a:lnSpc>
              <a:spcBef>
                <a:spcPts val="400"/>
              </a:spcBef>
              <a:spcAft>
                <a:spcPts val="800"/>
              </a:spcAft>
              <a:buFont typeface="+mj-lt"/>
              <a:buNone/>
              <a:tabLst/>
              <a:defRPr sz="1500" b="1" kern="1200">
                <a:solidFill>
                  <a:schemeClr val="tx1">
                    <a:lumMod val="50000"/>
                    <a:lumOff val="50000"/>
                  </a:schemeClr>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dirty="0">
                <a:solidFill>
                  <a:schemeClr val="tx1">
                    <a:lumMod val="65000"/>
                    <a:lumOff val="35000"/>
                  </a:schemeClr>
                </a:solidFill>
              </a:rPr>
              <a:t>3 objectifs : </a:t>
            </a:r>
          </a:p>
          <a:p>
            <a:pPr algn="ctr">
              <a:spcBef>
                <a:spcPts val="0"/>
              </a:spcBef>
              <a:spcAft>
                <a:spcPts val="0"/>
              </a:spcAft>
            </a:pPr>
            <a:r>
              <a:rPr lang="fr-FR" b="0" dirty="0">
                <a:solidFill>
                  <a:schemeClr val="tx1">
                    <a:lumMod val="65000"/>
                    <a:lumOff val="35000"/>
                  </a:schemeClr>
                </a:solidFill>
              </a:rPr>
              <a:t>1. Produire des connaissances scientifiques utilisables dans les prises de décisions ou les</a:t>
            </a:r>
          </a:p>
          <a:p>
            <a:pPr algn="ctr">
              <a:spcBef>
                <a:spcPts val="0"/>
              </a:spcBef>
              <a:spcAft>
                <a:spcPts val="0"/>
              </a:spcAft>
            </a:pPr>
            <a:r>
              <a:rPr lang="fr-FR" b="0" dirty="0">
                <a:solidFill>
                  <a:schemeClr val="tx1">
                    <a:lumMod val="65000"/>
                    <a:lumOff val="35000"/>
                  </a:schemeClr>
                </a:solidFill>
              </a:rPr>
              <a:t>pratiques des professionnels de santé composant les équipes de soins primaires ;</a:t>
            </a:r>
          </a:p>
          <a:p>
            <a:pPr algn="ctr">
              <a:spcBef>
                <a:spcPts val="0"/>
              </a:spcBef>
              <a:spcAft>
                <a:spcPts val="0"/>
              </a:spcAft>
            </a:pPr>
            <a:endParaRPr lang="fr-FR" b="0" dirty="0">
              <a:solidFill>
                <a:schemeClr val="tx1">
                  <a:lumMod val="65000"/>
                  <a:lumOff val="35000"/>
                </a:schemeClr>
              </a:solidFill>
            </a:endParaRPr>
          </a:p>
          <a:p>
            <a:pPr algn="ctr">
              <a:spcBef>
                <a:spcPts val="0"/>
              </a:spcBef>
              <a:spcAft>
                <a:spcPts val="0"/>
              </a:spcAft>
            </a:pPr>
            <a:r>
              <a:rPr lang="fr-FR" b="0" dirty="0">
                <a:solidFill>
                  <a:schemeClr val="tx1">
                    <a:lumMod val="65000"/>
                    <a:lumOff val="35000"/>
                  </a:schemeClr>
                </a:solidFill>
              </a:rPr>
              <a:t>2. Encourager l’organisation et le développement de collaborations ou partenariats de</a:t>
            </a:r>
          </a:p>
          <a:p>
            <a:pPr algn="ctr">
              <a:spcBef>
                <a:spcPts val="0"/>
              </a:spcBef>
              <a:spcAft>
                <a:spcPts val="0"/>
              </a:spcAft>
            </a:pPr>
            <a:r>
              <a:rPr lang="fr-FR" b="0" dirty="0">
                <a:solidFill>
                  <a:schemeClr val="tx1">
                    <a:lumMod val="65000"/>
                    <a:lumOff val="35000"/>
                  </a:schemeClr>
                </a:solidFill>
              </a:rPr>
              <a:t>recherche entre l’ensemble des acteurs qui concourent à la mise en œuvre des soins</a:t>
            </a:r>
          </a:p>
          <a:p>
            <a:pPr algn="ctr">
              <a:spcBef>
                <a:spcPts val="0"/>
              </a:spcBef>
              <a:spcAft>
                <a:spcPts val="0"/>
              </a:spcAft>
            </a:pPr>
            <a:r>
              <a:rPr lang="fr-FR" b="0" dirty="0">
                <a:solidFill>
                  <a:schemeClr val="tx1">
                    <a:lumMod val="65000"/>
                    <a:lumOff val="35000"/>
                  </a:schemeClr>
                </a:solidFill>
              </a:rPr>
              <a:t>primaires à l’échelle d’un territoire ;</a:t>
            </a:r>
          </a:p>
          <a:p>
            <a:pPr algn="ctr">
              <a:spcBef>
                <a:spcPts val="0"/>
              </a:spcBef>
              <a:spcAft>
                <a:spcPts val="0"/>
              </a:spcAft>
            </a:pPr>
            <a:endParaRPr lang="fr-FR" b="0" dirty="0">
              <a:solidFill>
                <a:schemeClr val="tx1">
                  <a:lumMod val="65000"/>
                  <a:lumOff val="35000"/>
                </a:schemeClr>
              </a:solidFill>
            </a:endParaRPr>
          </a:p>
          <a:p>
            <a:pPr algn="ctr">
              <a:spcBef>
                <a:spcPts val="0"/>
              </a:spcBef>
              <a:spcAft>
                <a:spcPts val="0"/>
              </a:spcAft>
            </a:pPr>
            <a:r>
              <a:rPr lang="fr-FR" b="0" dirty="0">
                <a:solidFill>
                  <a:schemeClr val="tx1">
                    <a:lumMod val="65000"/>
                    <a:lumOff val="35000"/>
                  </a:schemeClr>
                </a:solidFill>
              </a:rPr>
              <a:t>3. favoriser la création d’écosystèmes sensibilisés aux pratiques de la recherche en soins</a:t>
            </a:r>
          </a:p>
          <a:p>
            <a:pPr algn="ctr">
              <a:spcBef>
                <a:spcPts val="0"/>
              </a:spcBef>
              <a:spcAft>
                <a:spcPts val="0"/>
              </a:spcAft>
            </a:pPr>
            <a:r>
              <a:rPr lang="fr-FR" b="0" dirty="0">
                <a:solidFill>
                  <a:schemeClr val="tx1">
                    <a:lumMod val="65000"/>
                    <a:lumOff val="35000"/>
                  </a:schemeClr>
                </a:solidFill>
              </a:rPr>
              <a:t>primaires.</a:t>
            </a:r>
          </a:p>
        </p:txBody>
      </p:sp>
      <p:sp>
        <p:nvSpPr>
          <p:cNvPr id="3" name="Espace réservé du numéro de diapositive 3">
            <a:extLst>
              <a:ext uri="{FF2B5EF4-FFF2-40B4-BE49-F238E27FC236}">
                <a16:creationId xmlns:a16="http://schemas.microsoft.com/office/drawing/2014/main" id="{C30577A5-7651-ACAD-7515-F4436E85A1E5}"/>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22</a:t>
            </a:fld>
            <a:endParaRPr lang="fr-FR" dirty="0"/>
          </a:p>
        </p:txBody>
      </p:sp>
      <p:sp>
        <p:nvSpPr>
          <p:cNvPr id="4" name="Espace réservé de la date 2">
            <a:extLst>
              <a:ext uri="{FF2B5EF4-FFF2-40B4-BE49-F238E27FC236}">
                <a16:creationId xmlns:a16="http://schemas.microsoft.com/office/drawing/2014/main" id="{2CE5B01C-99BB-4DA0-5D28-97AF79370192}"/>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7" name="Image 6">
            <a:extLst>
              <a:ext uri="{FF2B5EF4-FFF2-40B4-BE49-F238E27FC236}">
                <a16:creationId xmlns:a16="http://schemas.microsoft.com/office/drawing/2014/main" id="{173706DE-C29A-906E-9980-6612587AC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8" name="Titre 4">
            <a:extLst>
              <a:ext uri="{FF2B5EF4-FFF2-40B4-BE49-F238E27FC236}">
                <a16:creationId xmlns:a16="http://schemas.microsoft.com/office/drawing/2014/main" id="{91C9FFED-E611-39B5-DA6A-9FE5498B1272}"/>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12" name="Rectangle 11">
            <a:extLst>
              <a:ext uri="{FF2B5EF4-FFF2-40B4-BE49-F238E27FC236}">
                <a16:creationId xmlns:a16="http://schemas.microsoft.com/office/drawing/2014/main" id="{F93E91D9-648D-3D68-3E99-96D919F300FF}"/>
              </a:ext>
            </a:extLst>
          </p:cNvPr>
          <p:cNvSpPr/>
          <p:nvPr/>
        </p:nvSpPr>
        <p:spPr>
          <a:xfrm>
            <a:off x="323850" y="1923679"/>
            <a:ext cx="8351838" cy="648072"/>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3" name="Rectangle 12">
            <a:extLst>
              <a:ext uri="{FF2B5EF4-FFF2-40B4-BE49-F238E27FC236}">
                <a16:creationId xmlns:a16="http://schemas.microsoft.com/office/drawing/2014/main" id="{9D73CA08-ECBC-65F3-DFDB-BA4D61718837}"/>
              </a:ext>
            </a:extLst>
          </p:cNvPr>
          <p:cNvSpPr/>
          <p:nvPr/>
        </p:nvSpPr>
        <p:spPr>
          <a:xfrm>
            <a:off x="323850" y="2681050"/>
            <a:ext cx="8351838" cy="68278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4" name="Rectangle 13">
            <a:extLst>
              <a:ext uri="{FF2B5EF4-FFF2-40B4-BE49-F238E27FC236}">
                <a16:creationId xmlns:a16="http://schemas.microsoft.com/office/drawing/2014/main" id="{42D37D93-B3B0-9B7D-BE6E-0E06AEACAEB0}"/>
              </a:ext>
            </a:extLst>
          </p:cNvPr>
          <p:cNvSpPr/>
          <p:nvPr/>
        </p:nvSpPr>
        <p:spPr>
          <a:xfrm>
            <a:off x="323528" y="3471391"/>
            <a:ext cx="8351838" cy="648072"/>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277153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AB48ED5-418C-F640-8AB7-E75C104C25CB}"/>
              </a:ext>
            </a:extLst>
          </p:cNvPr>
          <p:cNvSpPr>
            <a:spLocks noGrp="1"/>
          </p:cNvSpPr>
          <p:nvPr>
            <p:ph type="body" sz="quarter" idx="13"/>
          </p:nvPr>
        </p:nvSpPr>
        <p:spPr>
          <a:xfrm>
            <a:off x="300729" y="1347614"/>
            <a:ext cx="8424614" cy="242951"/>
          </a:xfrm>
        </p:spPr>
        <p:txBody>
          <a:bodyPr/>
          <a:lstStyle/>
          <a:p>
            <a:r>
              <a:rPr lang="fr-FR" u="sng" dirty="0">
                <a:solidFill>
                  <a:schemeClr val="tx1">
                    <a:lumMod val="65000"/>
                    <a:lumOff val="35000"/>
                  </a:schemeClr>
                </a:solidFill>
              </a:rPr>
              <a:t>III-I  Les contours de </a:t>
            </a:r>
            <a:r>
              <a:rPr lang="fr-FR" u="sng" dirty="0" err="1">
                <a:solidFill>
                  <a:schemeClr val="tx1">
                    <a:lumMod val="65000"/>
                    <a:lumOff val="35000"/>
                  </a:schemeClr>
                </a:solidFill>
              </a:rPr>
              <a:t>ReSpir</a:t>
            </a:r>
            <a:endParaRPr lang="fr-FR" u="sng" dirty="0">
              <a:solidFill>
                <a:schemeClr val="tx1">
                  <a:lumMod val="65000"/>
                  <a:lumOff val="35000"/>
                </a:schemeClr>
              </a:solidFill>
            </a:endParaRPr>
          </a:p>
        </p:txBody>
      </p:sp>
      <p:sp>
        <p:nvSpPr>
          <p:cNvPr id="2" name="Rectangle 1">
            <a:extLst>
              <a:ext uri="{FF2B5EF4-FFF2-40B4-BE49-F238E27FC236}">
                <a16:creationId xmlns:a16="http://schemas.microsoft.com/office/drawing/2014/main" id="{9A0CAED9-EC58-A1BB-EA88-F7F83ADC8168}"/>
              </a:ext>
            </a:extLst>
          </p:cNvPr>
          <p:cNvSpPr/>
          <p:nvPr/>
        </p:nvSpPr>
        <p:spPr>
          <a:xfrm>
            <a:off x="584237" y="2311079"/>
            <a:ext cx="2070693"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Cible : chercheurs médicaux et paramédicaux</a:t>
            </a:r>
          </a:p>
        </p:txBody>
      </p:sp>
      <p:sp>
        <p:nvSpPr>
          <p:cNvPr id="4" name="Rectangle 3">
            <a:extLst>
              <a:ext uri="{FF2B5EF4-FFF2-40B4-BE49-F238E27FC236}">
                <a16:creationId xmlns:a16="http://schemas.microsoft.com/office/drawing/2014/main" id="{2993C343-77C6-05CB-59A4-71076CC47EE4}"/>
              </a:ext>
            </a:extLst>
          </p:cNvPr>
          <p:cNvSpPr/>
          <p:nvPr/>
        </p:nvSpPr>
        <p:spPr>
          <a:xfrm>
            <a:off x="3536653" y="2311079"/>
            <a:ext cx="2070693"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Portage administratif des projets ouvert à tout type de structure </a:t>
            </a:r>
          </a:p>
        </p:txBody>
      </p:sp>
      <p:sp>
        <p:nvSpPr>
          <p:cNvPr id="7" name="Rectangle 6">
            <a:extLst>
              <a:ext uri="{FF2B5EF4-FFF2-40B4-BE49-F238E27FC236}">
                <a16:creationId xmlns:a16="http://schemas.microsoft.com/office/drawing/2014/main" id="{48D02BDC-9948-CCA2-303A-9D4BE3BC05C1}"/>
              </a:ext>
            </a:extLst>
          </p:cNvPr>
          <p:cNvSpPr/>
          <p:nvPr/>
        </p:nvSpPr>
        <p:spPr>
          <a:xfrm>
            <a:off x="6506503" y="2311080"/>
            <a:ext cx="2039187"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Enveloppe 10 M € </a:t>
            </a:r>
          </a:p>
          <a:p>
            <a:pPr marL="92075" algn="ctr"/>
            <a:r>
              <a:rPr lang="fr-FR" sz="1400" b="1" dirty="0">
                <a:solidFill>
                  <a:schemeClr val="bg1"/>
                </a:solidFill>
              </a:rPr>
              <a:t>au national</a:t>
            </a:r>
          </a:p>
          <a:p>
            <a:pPr marL="92075" algn="ctr"/>
            <a:r>
              <a:rPr lang="fr-FR" sz="1400" b="1" dirty="0">
                <a:solidFill>
                  <a:schemeClr val="bg1"/>
                </a:solidFill>
              </a:rPr>
              <a:t>Plafond par projet : variable selon GIRCI</a:t>
            </a:r>
          </a:p>
        </p:txBody>
      </p:sp>
      <p:sp>
        <p:nvSpPr>
          <p:cNvPr id="8" name="Espace réservé du numéro de diapositive 3">
            <a:extLst>
              <a:ext uri="{FF2B5EF4-FFF2-40B4-BE49-F238E27FC236}">
                <a16:creationId xmlns:a16="http://schemas.microsoft.com/office/drawing/2014/main" id="{9F207D97-155A-13B3-B8E9-D163D560A467}"/>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23</a:t>
            </a:fld>
            <a:endParaRPr lang="fr-FR" dirty="0"/>
          </a:p>
        </p:txBody>
      </p:sp>
      <p:sp>
        <p:nvSpPr>
          <p:cNvPr id="9" name="Espace réservé de la date 2">
            <a:extLst>
              <a:ext uri="{FF2B5EF4-FFF2-40B4-BE49-F238E27FC236}">
                <a16:creationId xmlns:a16="http://schemas.microsoft.com/office/drawing/2014/main" id="{12F76A3E-268F-2498-180F-37C61A6A7602}"/>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10" name="Image 9">
            <a:extLst>
              <a:ext uri="{FF2B5EF4-FFF2-40B4-BE49-F238E27FC236}">
                <a16:creationId xmlns:a16="http://schemas.microsoft.com/office/drawing/2014/main" id="{130C8A4E-2E67-1367-E224-FC946FC47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13" name="Titre 4">
            <a:extLst>
              <a:ext uri="{FF2B5EF4-FFF2-40B4-BE49-F238E27FC236}">
                <a16:creationId xmlns:a16="http://schemas.microsoft.com/office/drawing/2014/main" id="{E12896C5-A909-AC13-5373-46712668F33B}"/>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181243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AB48ED5-418C-F640-8AB7-E75C104C25CB}"/>
              </a:ext>
            </a:extLst>
          </p:cNvPr>
          <p:cNvSpPr>
            <a:spLocks noGrp="1"/>
          </p:cNvSpPr>
          <p:nvPr>
            <p:ph type="body" sz="quarter" idx="13"/>
          </p:nvPr>
        </p:nvSpPr>
        <p:spPr>
          <a:xfrm>
            <a:off x="395858" y="1203598"/>
            <a:ext cx="8424614" cy="242951"/>
          </a:xfrm>
        </p:spPr>
        <p:txBody>
          <a:bodyPr/>
          <a:lstStyle/>
          <a:p>
            <a:r>
              <a:rPr lang="fr-FR" u="sng" dirty="0">
                <a:solidFill>
                  <a:schemeClr val="tx1">
                    <a:lumMod val="65000"/>
                    <a:lumOff val="35000"/>
                  </a:schemeClr>
                </a:solidFill>
              </a:rPr>
              <a:t>III-II  La valeur-ajoutée des GIRCI</a:t>
            </a:r>
          </a:p>
        </p:txBody>
      </p:sp>
      <p:sp>
        <p:nvSpPr>
          <p:cNvPr id="2" name="Rectangle 1">
            <a:extLst>
              <a:ext uri="{FF2B5EF4-FFF2-40B4-BE49-F238E27FC236}">
                <a16:creationId xmlns:a16="http://schemas.microsoft.com/office/drawing/2014/main" id="{2449744C-CE44-C01D-4E83-EBE2201DBB1B}"/>
              </a:ext>
            </a:extLst>
          </p:cNvPr>
          <p:cNvSpPr/>
          <p:nvPr/>
        </p:nvSpPr>
        <p:spPr>
          <a:xfrm>
            <a:off x="679366" y="2167063"/>
            <a:ext cx="2070693"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Accès aux formations </a:t>
            </a:r>
          </a:p>
          <a:p>
            <a:pPr marL="92075" algn="ctr"/>
            <a:r>
              <a:rPr lang="fr-FR" sz="1400" b="1" dirty="0">
                <a:solidFill>
                  <a:schemeClr val="bg1"/>
                </a:solidFill>
              </a:rPr>
              <a:t>aux BPC</a:t>
            </a:r>
          </a:p>
        </p:txBody>
      </p:sp>
      <p:sp>
        <p:nvSpPr>
          <p:cNvPr id="5" name="Rectangle 4">
            <a:extLst>
              <a:ext uri="{FF2B5EF4-FFF2-40B4-BE49-F238E27FC236}">
                <a16:creationId xmlns:a16="http://schemas.microsoft.com/office/drawing/2014/main" id="{02EC2E2C-108C-FEB3-845B-A6F2FC9AD527}"/>
              </a:ext>
            </a:extLst>
          </p:cNvPr>
          <p:cNvSpPr/>
          <p:nvPr/>
        </p:nvSpPr>
        <p:spPr>
          <a:xfrm>
            <a:off x="3631782" y="2167063"/>
            <a:ext cx="2070693"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Spécificités dans la construction de projets : </a:t>
            </a:r>
          </a:p>
          <a:p>
            <a:pPr marL="92075" algn="ctr"/>
            <a:r>
              <a:rPr lang="fr-FR" sz="1200" b="1" dirty="0">
                <a:solidFill>
                  <a:schemeClr val="bg1"/>
                </a:solidFill>
              </a:rPr>
              <a:t>- Cellule de soutien Soins Primaires</a:t>
            </a:r>
          </a:p>
          <a:p>
            <a:pPr marL="92075" algn="ctr"/>
            <a:r>
              <a:rPr lang="fr-FR" sz="1200" b="1" dirty="0">
                <a:solidFill>
                  <a:schemeClr val="bg1"/>
                </a:solidFill>
              </a:rPr>
              <a:t>- Méthodologiste GIRCI</a:t>
            </a:r>
          </a:p>
        </p:txBody>
      </p:sp>
      <p:sp>
        <p:nvSpPr>
          <p:cNvPr id="7" name="Rectangle 6">
            <a:extLst>
              <a:ext uri="{FF2B5EF4-FFF2-40B4-BE49-F238E27FC236}">
                <a16:creationId xmlns:a16="http://schemas.microsoft.com/office/drawing/2014/main" id="{1AAB2F57-2DC0-596C-BD54-A576D7DB2DC8}"/>
              </a:ext>
            </a:extLst>
          </p:cNvPr>
          <p:cNvSpPr/>
          <p:nvPr/>
        </p:nvSpPr>
        <p:spPr>
          <a:xfrm>
            <a:off x="6601632" y="2167064"/>
            <a:ext cx="2039187" cy="125923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Gestion territoriale = collaboration facilitée entre les acteurs </a:t>
            </a:r>
          </a:p>
          <a:p>
            <a:pPr marL="92075" algn="ctr"/>
            <a:r>
              <a:rPr lang="fr-FR" sz="1400" b="1" dirty="0">
                <a:solidFill>
                  <a:schemeClr val="bg1"/>
                </a:solidFill>
              </a:rPr>
              <a:t>de proximité </a:t>
            </a:r>
          </a:p>
        </p:txBody>
      </p:sp>
      <p:sp>
        <p:nvSpPr>
          <p:cNvPr id="14" name="Rectangle 13">
            <a:extLst>
              <a:ext uri="{FF2B5EF4-FFF2-40B4-BE49-F238E27FC236}">
                <a16:creationId xmlns:a16="http://schemas.microsoft.com/office/drawing/2014/main" id="{D607BED1-161C-7F4B-C6D9-2A57EFB125F0}"/>
              </a:ext>
            </a:extLst>
          </p:cNvPr>
          <p:cNvSpPr/>
          <p:nvPr/>
        </p:nvSpPr>
        <p:spPr>
          <a:xfrm>
            <a:off x="679366" y="3599273"/>
            <a:ext cx="7961453" cy="54753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 Suivi de l’avancement des projets et gestion du versement des tranches de financement</a:t>
            </a:r>
          </a:p>
        </p:txBody>
      </p:sp>
      <p:sp>
        <p:nvSpPr>
          <p:cNvPr id="4" name="Espace réservé du numéro de diapositive 3">
            <a:extLst>
              <a:ext uri="{FF2B5EF4-FFF2-40B4-BE49-F238E27FC236}">
                <a16:creationId xmlns:a16="http://schemas.microsoft.com/office/drawing/2014/main" id="{0F843499-786E-AA88-EFF8-20B474A23AC8}"/>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24</a:t>
            </a:fld>
            <a:endParaRPr lang="fr-FR" dirty="0"/>
          </a:p>
        </p:txBody>
      </p:sp>
      <p:sp>
        <p:nvSpPr>
          <p:cNvPr id="8" name="Espace réservé de la date 2">
            <a:extLst>
              <a:ext uri="{FF2B5EF4-FFF2-40B4-BE49-F238E27FC236}">
                <a16:creationId xmlns:a16="http://schemas.microsoft.com/office/drawing/2014/main" id="{BC474CC7-C8DA-F3B4-3D32-BD939BDEE929}"/>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9" name="Image 8">
            <a:extLst>
              <a:ext uri="{FF2B5EF4-FFF2-40B4-BE49-F238E27FC236}">
                <a16:creationId xmlns:a16="http://schemas.microsoft.com/office/drawing/2014/main" id="{8C1849DA-26FF-DE71-33D6-274D00C07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12" name="Titre 4">
            <a:extLst>
              <a:ext uri="{FF2B5EF4-FFF2-40B4-BE49-F238E27FC236}">
                <a16:creationId xmlns:a16="http://schemas.microsoft.com/office/drawing/2014/main" id="{4DF671CC-012D-7FDF-8461-67A860603C8D}"/>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28582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Connecteur droit 47"/>
          <p:cNvCxnSpPr/>
          <p:nvPr/>
        </p:nvCxnSpPr>
        <p:spPr>
          <a:xfrm>
            <a:off x="543809" y="3298945"/>
            <a:ext cx="7556583" cy="10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543809" y="2381918"/>
            <a:ext cx="755658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9730" y="2505619"/>
            <a:ext cx="846538" cy="1659150"/>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7" name="Rectangle 16"/>
          <p:cNvSpPr/>
          <p:nvPr/>
        </p:nvSpPr>
        <p:spPr>
          <a:xfrm>
            <a:off x="1699294" y="3431367"/>
            <a:ext cx="818850" cy="733401"/>
          </a:xfrm>
          <a:prstGeom prst="rect">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8" name="Rectangle 17"/>
          <p:cNvSpPr/>
          <p:nvPr/>
        </p:nvSpPr>
        <p:spPr>
          <a:xfrm>
            <a:off x="2827941" y="2378230"/>
            <a:ext cx="890043" cy="1777769"/>
          </a:xfrm>
          <a:prstGeom prst="rect">
            <a:avLst/>
          </a:prstGeom>
          <a:solidFill>
            <a:srgbClr val="FF9575"/>
          </a:solidFill>
          <a:ln>
            <a:solidFill>
              <a:schemeClr val="accent4">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9" name="Rectangle 18"/>
          <p:cNvSpPr/>
          <p:nvPr/>
        </p:nvSpPr>
        <p:spPr>
          <a:xfrm>
            <a:off x="3920902" y="3431367"/>
            <a:ext cx="788107" cy="740468"/>
          </a:xfrm>
          <a:prstGeom prst="rect">
            <a:avLst/>
          </a:prstGeom>
          <a:solidFill>
            <a:srgbClr val="FF9575"/>
          </a:solidFill>
          <a:ln>
            <a:solidFill>
              <a:schemeClr val="accent4">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0" name="ZoneTexte 19"/>
          <p:cNvSpPr txBox="1"/>
          <p:nvPr/>
        </p:nvSpPr>
        <p:spPr>
          <a:xfrm>
            <a:off x="668140" y="2492992"/>
            <a:ext cx="859864" cy="615553"/>
          </a:xfrm>
          <a:prstGeom prst="rect">
            <a:avLst/>
          </a:prstGeom>
          <a:noFill/>
        </p:spPr>
        <p:txBody>
          <a:bodyPr wrap="square" rtlCol="0">
            <a:spAutoFit/>
          </a:bodyPr>
          <a:lstStyle/>
          <a:p>
            <a:pPr algn="ctr"/>
            <a:r>
              <a:rPr lang="fr-FR" sz="900" dirty="0"/>
              <a:t> </a:t>
            </a:r>
            <a:r>
              <a:rPr lang="fr-FR" sz="1600" b="1" dirty="0">
                <a:solidFill>
                  <a:schemeClr val="bg1"/>
                </a:solidFill>
              </a:rPr>
              <a:t>95</a:t>
            </a:r>
            <a:r>
              <a:rPr lang="fr-FR" sz="900" b="1" dirty="0">
                <a:solidFill>
                  <a:schemeClr val="bg1"/>
                </a:solidFill>
              </a:rPr>
              <a:t> </a:t>
            </a:r>
          </a:p>
          <a:p>
            <a:pPr algn="ctr"/>
            <a:r>
              <a:rPr lang="fr-FR" sz="900" b="1" dirty="0">
                <a:solidFill>
                  <a:schemeClr val="bg1"/>
                </a:solidFill>
              </a:rPr>
              <a:t>projets</a:t>
            </a:r>
          </a:p>
          <a:p>
            <a:pPr algn="ctr"/>
            <a:r>
              <a:rPr lang="fr-FR" sz="900" b="1" dirty="0">
                <a:solidFill>
                  <a:schemeClr val="bg1"/>
                </a:solidFill>
              </a:rPr>
              <a:t>soumis</a:t>
            </a:r>
          </a:p>
        </p:txBody>
      </p:sp>
      <p:sp>
        <p:nvSpPr>
          <p:cNvPr id="21" name="ZoneTexte 20"/>
          <p:cNvSpPr txBox="1"/>
          <p:nvPr/>
        </p:nvSpPr>
        <p:spPr>
          <a:xfrm>
            <a:off x="1658634" y="3423841"/>
            <a:ext cx="871370" cy="615553"/>
          </a:xfrm>
          <a:prstGeom prst="rect">
            <a:avLst/>
          </a:prstGeom>
          <a:noFill/>
        </p:spPr>
        <p:txBody>
          <a:bodyPr wrap="square" rtlCol="0">
            <a:spAutoFit/>
          </a:bodyPr>
          <a:lstStyle/>
          <a:p>
            <a:pPr algn="ctr"/>
            <a:r>
              <a:rPr lang="fr-FR" sz="900" dirty="0"/>
              <a:t> </a:t>
            </a:r>
            <a:r>
              <a:rPr lang="fr-FR" sz="1600" b="1" dirty="0">
                <a:solidFill>
                  <a:schemeClr val="bg1"/>
                </a:solidFill>
              </a:rPr>
              <a:t>42</a:t>
            </a:r>
            <a:r>
              <a:rPr lang="fr-FR" sz="900" b="1" dirty="0">
                <a:solidFill>
                  <a:schemeClr val="bg1"/>
                </a:solidFill>
              </a:rPr>
              <a:t> </a:t>
            </a:r>
          </a:p>
          <a:p>
            <a:pPr algn="ctr"/>
            <a:r>
              <a:rPr lang="fr-FR" sz="900" b="1" dirty="0">
                <a:solidFill>
                  <a:schemeClr val="bg1"/>
                </a:solidFill>
              </a:rPr>
              <a:t>projets</a:t>
            </a:r>
          </a:p>
          <a:p>
            <a:pPr algn="ctr"/>
            <a:r>
              <a:rPr lang="fr-FR" sz="900" b="1" dirty="0">
                <a:solidFill>
                  <a:schemeClr val="bg1"/>
                </a:solidFill>
              </a:rPr>
              <a:t>retenus</a:t>
            </a:r>
          </a:p>
        </p:txBody>
      </p:sp>
      <p:sp>
        <p:nvSpPr>
          <p:cNvPr id="22" name="ZoneTexte 21"/>
          <p:cNvSpPr txBox="1"/>
          <p:nvPr/>
        </p:nvSpPr>
        <p:spPr>
          <a:xfrm>
            <a:off x="3883142" y="3457861"/>
            <a:ext cx="859864" cy="615553"/>
          </a:xfrm>
          <a:prstGeom prst="rect">
            <a:avLst/>
          </a:prstGeom>
          <a:noFill/>
        </p:spPr>
        <p:txBody>
          <a:bodyPr wrap="square" rtlCol="0">
            <a:spAutoFit/>
          </a:bodyPr>
          <a:lstStyle/>
          <a:p>
            <a:pPr algn="ctr"/>
            <a:r>
              <a:rPr lang="fr-FR" sz="900" dirty="0"/>
              <a:t> </a:t>
            </a:r>
            <a:r>
              <a:rPr lang="fr-FR" sz="1600" b="1" dirty="0">
                <a:solidFill>
                  <a:schemeClr val="bg1"/>
                </a:solidFill>
              </a:rPr>
              <a:t>42 </a:t>
            </a:r>
            <a:r>
              <a:rPr lang="fr-FR" sz="900" b="1" dirty="0">
                <a:solidFill>
                  <a:schemeClr val="bg1"/>
                </a:solidFill>
              </a:rPr>
              <a:t>projets</a:t>
            </a:r>
          </a:p>
          <a:p>
            <a:pPr algn="ctr"/>
            <a:r>
              <a:rPr lang="fr-FR" sz="900" b="1" dirty="0">
                <a:solidFill>
                  <a:schemeClr val="bg1"/>
                </a:solidFill>
              </a:rPr>
              <a:t>retenus</a:t>
            </a:r>
          </a:p>
        </p:txBody>
      </p:sp>
      <p:sp>
        <p:nvSpPr>
          <p:cNvPr id="23" name="ZoneTexte 22"/>
          <p:cNvSpPr txBox="1"/>
          <p:nvPr/>
        </p:nvSpPr>
        <p:spPr>
          <a:xfrm>
            <a:off x="2880652" y="2956810"/>
            <a:ext cx="822802" cy="615553"/>
          </a:xfrm>
          <a:prstGeom prst="rect">
            <a:avLst/>
          </a:prstGeom>
          <a:noFill/>
        </p:spPr>
        <p:txBody>
          <a:bodyPr wrap="square" rtlCol="0">
            <a:spAutoFit/>
          </a:bodyPr>
          <a:lstStyle/>
          <a:p>
            <a:pPr algn="ctr"/>
            <a:r>
              <a:rPr lang="fr-FR" sz="900" dirty="0"/>
              <a:t> </a:t>
            </a:r>
            <a:r>
              <a:rPr lang="fr-FR" sz="1600" b="1" dirty="0">
                <a:solidFill>
                  <a:schemeClr val="bg1"/>
                </a:solidFill>
              </a:rPr>
              <a:t>72</a:t>
            </a:r>
            <a:r>
              <a:rPr lang="fr-FR" sz="900" b="1" dirty="0">
                <a:solidFill>
                  <a:schemeClr val="bg1"/>
                </a:solidFill>
              </a:rPr>
              <a:t> </a:t>
            </a:r>
          </a:p>
          <a:p>
            <a:pPr algn="ctr"/>
            <a:r>
              <a:rPr lang="fr-FR" sz="900" b="1" dirty="0">
                <a:solidFill>
                  <a:schemeClr val="bg1"/>
                </a:solidFill>
              </a:rPr>
              <a:t>projets</a:t>
            </a:r>
          </a:p>
          <a:p>
            <a:pPr algn="ctr"/>
            <a:r>
              <a:rPr lang="fr-FR" sz="900" b="1" dirty="0">
                <a:solidFill>
                  <a:schemeClr val="bg1"/>
                </a:solidFill>
              </a:rPr>
              <a:t>soumis</a:t>
            </a:r>
          </a:p>
        </p:txBody>
      </p:sp>
      <p:sp>
        <p:nvSpPr>
          <p:cNvPr id="27" name="Rectangle 26"/>
          <p:cNvSpPr/>
          <p:nvPr/>
        </p:nvSpPr>
        <p:spPr>
          <a:xfrm>
            <a:off x="2833966" y="2113548"/>
            <a:ext cx="894750" cy="695084"/>
          </a:xfrm>
          <a:prstGeom prst="rect">
            <a:avLst/>
          </a:prstGeom>
          <a:pattFill prst="wdUpDiag">
            <a:fgClr>
              <a:srgbClr val="FEEDE2"/>
            </a:fgClr>
            <a:bgClr>
              <a:schemeClr val="bg1"/>
            </a:bgClr>
          </a:pattFill>
          <a:ln>
            <a:solidFill>
              <a:schemeClr val="accent4">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8" name="ZoneTexte 27"/>
          <p:cNvSpPr txBox="1"/>
          <p:nvPr/>
        </p:nvSpPr>
        <p:spPr>
          <a:xfrm>
            <a:off x="2773785" y="2184265"/>
            <a:ext cx="909370" cy="477054"/>
          </a:xfrm>
          <a:prstGeom prst="rect">
            <a:avLst/>
          </a:prstGeom>
          <a:noFill/>
        </p:spPr>
        <p:txBody>
          <a:bodyPr wrap="square" rtlCol="0">
            <a:spAutoFit/>
          </a:bodyPr>
          <a:lstStyle/>
          <a:p>
            <a:pPr algn="ctr"/>
            <a:r>
              <a:rPr lang="fr-FR" sz="1600" dirty="0"/>
              <a:t> </a:t>
            </a:r>
            <a:r>
              <a:rPr lang="fr-FR" sz="1600" b="1" dirty="0">
                <a:solidFill>
                  <a:schemeClr val="accent6">
                    <a:lumMod val="50000"/>
                  </a:schemeClr>
                </a:solidFill>
              </a:rPr>
              <a:t>110 </a:t>
            </a:r>
          </a:p>
          <a:p>
            <a:pPr algn="ctr"/>
            <a:r>
              <a:rPr lang="fr-FR" sz="900" b="1" dirty="0">
                <a:solidFill>
                  <a:schemeClr val="accent6">
                    <a:lumMod val="50000"/>
                  </a:schemeClr>
                </a:solidFill>
              </a:rPr>
              <a:t> LI soumises</a:t>
            </a:r>
          </a:p>
        </p:txBody>
      </p:sp>
      <p:sp>
        <p:nvSpPr>
          <p:cNvPr id="30" name="Rectangle 29"/>
          <p:cNvSpPr/>
          <p:nvPr/>
        </p:nvSpPr>
        <p:spPr>
          <a:xfrm>
            <a:off x="5045438" y="1793092"/>
            <a:ext cx="829436" cy="2394580"/>
          </a:xfrm>
          <a:prstGeom prst="rect">
            <a:avLst/>
          </a:prstGeom>
          <a:pattFill prst="wdUpDiag">
            <a:fgClr>
              <a:schemeClr val="accent1">
                <a:lumMod val="10000"/>
                <a:lumOff val="90000"/>
              </a:schemeClr>
            </a:fgClr>
            <a:bgClr>
              <a:schemeClr val="bg1"/>
            </a:bgClr>
          </a:pattFill>
          <a:ln>
            <a:solidFill>
              <a:schemeClr val="accent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9" name="ZoneTexte 28"/>
          <p:cNvSpPr txBox="1"/>
          <p:nvPr/>
        </p:nvSpPr>
        <p:spPr>
          <a:xfrm>
            <a:off x="5056170" y="1819596"/>
            <a:ext cx="859864" cy="477054"/>
          </a:xfrm>
          <a:prstGeom prst="rect">
            <a:avLst/>
          </a:prstGeom>
          <a:noFill/>
        </p:spPr>
        <p:txBody>
          <a:bodyPr wrap="square" rtlCol="0">
            <a:spAutoFit/>
          </a:bodyPr>
          <a:lstStyle/>
          <a:p>
            <a:pPr algn="ctr"/>
            <a:r>
              <a:rPr lang="fr-FR" sz="1600" b="1" dirty="0"/>
              <a:t>129</a:t>
            </a:r>
            <a:endParaRPr lang="fr-FR" sz="1600" b="1" dirty="0">
              <a:solidFill>
                <a:schemeClr val="accent6">
                  <a:lumMod val="50000"/>
                </a:schemeClr>
              </a:solidFill>
            </a:endParaRPr>
          </a:p>
          <a:p>
            <a:pPr algn="ctr"/>
            <a:r>
              <a:rPr lang="fr-FR" sz="900" b="1" dirty="0">
                <a:solidFill>
                  <a:schemeClr val="accent6">
                    <a:lumMod val="50000"/>
                  </a:schemeClr>
                </a:solidFill>
              </a:rPr>
              <a:t>LI soumises</a:t>
            </a:r>
          </a:p>
        </p:txBody>
      </p:sp>
      <p:sp>
        <p:nvSpPr>
          <p:cNvPr id="31" name="ZoneTexte 30"/>
          <p:cNvSpPr txBox="1"/>
          <p:nvPr/>
        </p:nvSpPr>
        <p:spPr>
          <a:xfrm>
            <a:off x="709730" y="4277604"/>
            <a:ext cx="1595309" cy="369332"/>
          </a:xfrm>
          <a:prstGeom prst="rect">
            <a:avLst/>
          </a:prstGeom>
          <a:solidFill>
            <a:schemeClr val="bg1"/>
          </a:solidFill>
        </p:spPr>
        <p:txBody>
          <a:bodyPr wrap="none" rtlCol="0">
            <a:spAutoFit/>
          </a:bodyPr>
          <a:lstStyle/>
          <a:p>
            <a:r>
              <a:rPr lang="fr-FR" b="1" dirty="0" err="1"/>
              <a:t>ReSP-ir</a:t>
            </a:r>
            <a:r>
              <a:rPr lang="fr-FR" b="1" dirty="0"/>
              <a:t> 2021</a:t>
            </a:r>
          </a:p>
        </p:txBody>
      </p:sp>
      <p:sp>
        <p:nvSpPr>
          <p:cNvPr id="32" name="ZoneTexte 31"/>
          <p:cNvSpPr txBox="1"/>
          <p:nvPr/>
        </p:nvSpPr>
        <p:spPr>
          <a:xfrm>
            <a:off x="2995320" y="4272940"/>
            <a:ext cx="1595309" cy="369332"/>
          </a:xfrm>
          <a:prstGeom prst="rect">
            <a:avLst/>
          </a:prstGeom>
          <a:solidFill>
            <a:schemeClr val="bg1"/>
          </a:solidFill>
        </p:spPr>
        <p:txBody>
          <a:bodyPr wrap="none" rtlCol="0">
            <a:spAutoFit/>
          </a:bodyPr>
          <a:lstStyle/>
          <a:p>
            <a:r>
              <a:rPr lang="fr-FR" b="1" dirty="0" err="1"/>
              <a:t>ReSP-ir</a:t>
            </a:r>
            <a:r>
              <a:rPr lang="fr-FR" b="1" dirty="0"/>
              <a:t> 2022</a:t>
            </a:r>
          </a:p>
        </p:txBody>
      </p:sp>
      <p:sp>
        <p:nvSpPr>
          <p:cNvPr id="33" name="ZoneTexte 32"/>
          <p:cNvSpPr txBox="1"/>
          <p:nvPr/>
        </p:nvSpPr>
        <p:spPr>
          <a:xfrm>
            <a:off x="5280910" y="4269015"/>
            <a:ext cx="1595309" cy="369332"/>
          </a:xfrm>
          <a:prstGeom prst="rect">
            <a:avLst/>
          </a:prstGeom>
          <a:solidFill>
            <a:schemeClr val="bg1"/>
          </a:solidFill>
        </p:spPr>
        <p:txBody>
          <a:bodyPr wrap="none" rtlCol="0">
            <a:spAutoFit/>
          </a:bodyPr>
          <a:lstStyle/>
          <a:p>
            <a:r>
              <a:rPr lang="fr-FR" b="1" dirty="0" err="1"/>
              <a:t>ReSP-ir</a:t>
            </a:r>
            <a:r>
              <a:rPr lang="fr-FR" b="1" dirty="0"/>
              <a:t> 2023</a:t>
            </a:r>
          </a:p>
        </p:txBody>
      </p:sp>
      <p:sp>
        <p:nvSpPr>
          <p:cNvPr id="34" name="Rectangle 33"/>
          <p:cNvSpPr/>
          <p:nvPr/>
        </p:nvSpPr>
        <p:spPr>
          <a:xfrm>
            <a:off x="6183550" y="3408656"/>
            <a:ext cx="762593" cy="779016"/>
          </a:xfrm>
          <a:prstGeom prst="rect">
            <a:avLst/>
          </a:prstGeom>
          <a:solidFill>
            <a:schemeClr val="accent1">
              <a:lumMod val="10000"/>
              <a:lumOff val="90000"/>
            </a:schemeClr>
          </a:solidFill>
          <a:ln>
            <a:solidFill>
              <a:schemeClr val="accent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5" name="ZoneTexte 34"/>
          <p:cNvSpPr txBox="1"/>
          <p:nvPr/>
        </p:nvSpPr>
        <p:spPr>
          <a:xfrm>
            <a:off x="6134914" y="3562340"/>
            <a:ext cx="859864" cy="338554"/>
          </a:xfrm>
          <a:prstGeom prst="rect">
            <a:avLst/>
          </a:prstGeom>
          <a:noFill/>
        </p:spPr>
        <p:txBody>
          <a:bodyPr wrap="square" rtlCol="0">
            <a:spAutoFit/>
          </a:bodyPr>
          <a:lstStyle/>
          <a:p>
            <a:pPr algn="ctr"/>
            <a:r>
              <a:rPr lang="fr-FR" sz="900" dirty="0"/>
              <a:t> </a:t>
            </a:r>
            <a:r>
              <a:rPr lang="fr-FR" sz="1600" b="1" dirty="0">
                <a:solidFill>
                  <a:schemeClr val="accent6">
                    <a:lumMod val="50000"/>
                  </a:schemeClr>
                </a:solidFill>
              </a:rPr>
              <a:t>?</a:t>
            </a:r>
            <a:endParaRPr lang="fr-FR" sz="900" b="1" dirty="0">
              <a:solidFill>
                <a:schemeClr val="accent6">
                  <a:lumMod val="50000"/>
                </a:schemeClr>
              </a:solidFill>
            </a:endParaRPr>
          </a:p>
        </p:txBody>
      </p:sp>
      <p:sp>
        <p:nvSpPr>
          <p:cNvPr id="36" name="ZoneTexte 35"/>
          <p:cNvSpPr txBox="1"/>
          <p:nvPr/>
        </p:nvSpPr>
        <p:spPr>
          <a:xfrm>
            <a:off x="7103167" y="1829568"/>
            <a:ext cx="1626360" cy="829691"/>
          </a:xfrm>
          <a:prstGeom prst="rect">
            <a:avLst/>
          </a:prstGeom>
          <a:solidFill>
            <a:schemeClr val="tx2"/>
          </a:solidFill>
        </p:spPr>
        <p:txBody>
          <a:bodyPr wrap="square" rtlCol="0">
            <a:noAutofit/>
          </a:bodyPr>
          <a:lstStyle/>
          <a:p>
            <a:pPr algn="ctr"/>
            <a:r>
              <a:rPr lang="fr-FR" sz="1200" b="1" dirty="0">
                <a:solidFill>
                  <a:schemeClr val="bg1"/>
                </a:solidFill>
              </a:rPr>
              <a:t>Augmentation du nombre de projets soumis chaque année </a:t>
            </a:r>
          </a:p>
        </p:txBody>
      </p:sp>
      <p:sp>
        <p:nvSpPr>
          <p:cNvPr id="37" name="ZoneTexte 36"/>
          <p:cNvSpPr txBox="1"/>
          <p:nvPr/>
        </p:nvSpPr>
        <p:spPr>
          <a:xfrm>
            <a:off x="7091744" y="3075016"/>
            <a:ext cx="1634902" cy="1015663"/>
          </a:xfrm>
          <a:prstGeom prst="rect">
            <a:avLst/>
          </a:prstGeom>
          <a:solidFill>
            <a:schemeClr val="tx1"/>
          </a:solidFill>
        </p:spPr>
        <p:txBody>
          <a:bodyPr wrap="square" rtlCol="0">
            <a:spAutoFit/>
          </a:bodyPr>
          <a:lstStyle/>
          <a:p>
            <a:pPr marL="92075" algn="ctr"/>
            <a:r>
              <a:rPr lang="fr-FR" sz="1200" b="1" dirty="0">
                <a:solidFill>
                  <a:schemeClr val="bg1"/>
                </a:solidFill>
              </a:rPr>
              <a:t>Enjeux : </a:t>
            </a:r>
          </a:p>
          <a:p>
            <a:pPr marL="92075" algn="ctr"/>
            <a:r>
              <a:rPr lang="fr-FR" sz="1200" b="1" dirty="0">
                <a:solidFill>
                  <a:schemeClr val="bg1"/>
                </a:solidFill>
              </a:rPr>
              <a:t>Elargir la diffusion pour attirer de nouveaux chercheurs</a:t>
            </a:r>
          </a:p>
        </p:txBody>
      </p:sp>
      <p:sp>
        <p:nvSpPr>
          <p:cNvPr id="38" name="Rectangle 37"/>
          <p:cNvSpPr/>
          <p:nvPr/>
        </p:nvSpPr>
        <p:spPr>
          <a:xfrm>
            <a:off x="5039260" y="2647928"/>
            <a:ext cx="836118" cy="1539744"/>
          </a:xfrm>
          <a:prstGeom prst="rect">
            <a:avLst/>
          </a:prstGeom>
          <a:solidFill>
            <a:schemeClr val="accent1">
              <a:lumMod val="10000"/>
              <a:lumOff val="90000"/>
            </a:schemeClr>
          </a:solidFill>
          <a:ln>
            <a:solidFill>
              <a:schemeClr val="accent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9" name="ZoneTexte 38"/>
          <p:cNvSpPr txBox="1"/>
          <p:nvPr/>
        </p:nvSpPr>
        <p:spPr>
          <a:xfrm>
            <a:off x="5034148" y="2875791"/>
            <a:ext cx="859864" cy="338554"/>
          </a:xfrm>
          <a:prstGeom prst="rect">
            <a:avLst/>
          </a:prstGeom>
          <a:noFill/>
        </p:spPr>
        <p:txBody>
          <a:bodyPr wrap="square" rtlCol="0">
            <a:spAutoFit/>
          </a:bodyPr>
          <a:lstStyle/>
          <a:p>
            <a:pPr algn="ctr"/>
            <a:r>
              <a:rPr lang="fr-FR" sz="900" dirty="0"/>
              <a:t> </a:t>
            </a:r>
            <a:r>
              <a:rPr lang="fr-FR" sz="1600" b="1" dirty="0">
                <a:solidFill>
                  <a:schemeClr val="accent6">
                    <a:lumMod val="50000"/>
                  </a:schemeClr>
                </a:solidFill>
              </a:rPr>
              <a:t>?</a:t>
            </a:r>
            <a:endParaRPr lang="fr-FR" sz="900" b="1" dirty="0">
              <a:solidFill>
                <a:schemeClr val="accent6">
                  <a:lumMod val="50000"/>
                </a:schemeClr>
              </a:solidFill>
            </a:endParaRPr>
          </a:p>
        </p:txBody>
      </p:sp>
      <p:cxnSp>
        <p:nvCxnSpPr>
          <p:cNvPr id="41" name="Connecteur droit avec flèche 40"/>
          <p:cNvCxnSpPr/>
          <p:nvPr/>
        </p:nvCxnSpPr>
        <p:spPr>
          <a:xfrm>
            <a:off x="550235" y="4171835"/>
            <a:ext cx="820916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eur droit 42"/>
          <p:cNvCxnSpPr/>
          <p:nvPr/>
        </p:nvCxnSpPr>
        <p:spPr>
          <a:xfrm flipH="1" flipV="1">
            <a:off x="513630" y="1362340"/>
            <a:ext cx="9896" cy="28253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194309" y="2247243"/>
            <a:ext cx="396262" cy="246221"/>
          </a:xfrm>
          <a:prstGeom prst="rect">
            <a:avLst/>
          </a:prstGeom>
          <a:noFill/>
        </p:spPr>
        <p:txBody>
          <a:bodyPr wrap="none" rtlCol="0">
            <a:spAutoFit/>
          </a:bodyPr>
          <a:lstStyle/>
          <a:p>
            <a:r>
              <a:rPr lang="fr-FR" sz="1000" dirty="0"/>
              <a:t>100</a:t>
            </a:r>
          </a:p>
        </p:txBody>
      </p:sp>
      <p:sp>
        <p:nvSpPr>
          <p:cNvPr id="53" name="ZoneTexte 52"/>
          <p:cNvSpPr txBox="1"/>
          <p:nvPr/>
        </p:nvSpPr>
        <p:spPr>
          <a:xfrm>
            <a:off x="266237" y="3132853"/>
            <a:ext cx="325730" cy="246221"/>
          </a:xfrm>
          <a:prstGeom prst="rect">
            <a:avLst/>
          </a:prstGeom>
          <a:noFill/>
        </p:spPr>
        <p:txBody>
          <a:bodyPr wrap="none" rtlCol="0">
            <a:spAutoFit/>
          </a:bodyPr>
          <a:lstStyle/>
          <a:p>
            <a:r>
              <a:rPr lang="fr-FR" sz="1000" dirty="0"/>
              <a:t>50</a:t>
            </a:r>
          </a:p>
        </p:txBody>
      </p:sp>
      <p:sp>
        <p:nvSpPr>
          <p:cNvPr id="40" name="Rectangle 39"/>
          <p:cNvSpPr/>
          <p:nvPr/>
        </p:nvSpPr>
        <p:spPr>
          <a:xfrm>
            <a:off x="7101640" y="954752"/>
            <a:ext cx="1608094" cy="787481"/>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2021 :  très forte mobilisation malgré</a:t>
            </a:r>
          </a:p>
          <a:p>
            <a:pPr marL="92075" algn="ctr"/>
            <a:r>
              <a:rPr lang="fr-FR" sz="1200" b="1" dirty="0">
                <a:solidFill>
                  <a:schemeClr val="bg1"/>
                </a:solidFill>
              </a:rPr>
              <a:t> des </a:t>
            </a:r>
            <a:r>
              <a:rPr lang="fr-FR" sz="1050" b="1" dirty="0">
                <a:solidFill>
                  <a:schemeClr val="bg1"/>
                </a:solidFill>
              </a:rPr>
              <a:t>délais</a:t>
            </a:r>
            <a:r>
              <a:rPr lang="fr-FR" sz="1200" b="1" dirty="0">
                <a:solidFill>
                  <a:schemeClr val="bg1"/>
                </a:solidFill>
              </a:rPr>
              <a:t> courts </a:t>
            </a:r>
          </a:p>
        </p:txBody>
      </p:sp>
      <p:cxnSp>
        <p:nvCxnSpPr>
          <p:cNvPr id="44" name="Connecteur droit avec flèche 43"/>
          <p:cNvCxnSpPr/>
          <p:nvPr/>
        </p:nvCxnSpPr>
        <p:spPr>
          <a:xfrm flipV="1">
            <a:off x="1132999" y="1819231"/>
            <a:ext cx="4434184" cy="684865"/>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ZoneTexte 3">
            <a:extLst>
              <a:ext uri="{FF2B5EF4-FFF2-40B4-BE49-F238E27FC236}">
                <a16:creationId xmlns:a16="http://schemas.microsoft.com/office/drawing/2014/main" id="{74E2A73C-4DF0-EB3F-A6C2-2E89CB7A70CF}"/>
              </a:ext>
            </a:extLst>
          </p:cNvPr>
          <p:cNvSpPr txBox="1"/>
          <p:nvPr/>
        </p:nvSpPr>
        <p:spPr>
          <a:xfrm>
            <a:off x="2027074" y="1247999"/>
            <a:ext cx="4572000" cy="369332"/>
          </a:xfrm>
          <a:prstGeom prst="rect">
            <a:avLst/>
          </a:prstGeom>
          <a:noFill/>
        </p:spPr>
        <p:txBody>
          <a:bodyPr wrap="square">
            <a:spAutoFit/>
          </a:bodyPr>
          <a:lstStyle/>
          <a:p>
            <a:pPr algn="ctr"/>
            <a:r>
              <a:rPr lang="fr-FR" sz="1800" b="1" dirty="0">
                <a:solidFill>
                  <a:schemeClr val="tx2"/>
                </a:solidFill>
              </a:rPr>
              <a:t>Déjà 84 projets financés !</a:t>
            </a:r>
          </a:p>
        </p:txBody>
      </p:sp>
      <p:sp>
        <p:nvSpPr>
          <p:cNvPr id="5" name="Triangle isocèle 4">
            <a:extLst>
              <a:ext uri="{FF2B5EF4-FFF2-40B4-BE49-F238E27FC236}">
                <a16:creationId xmlns:a16="http://schemas.microsoft.com/office/drawing/2014/main" id="{D13963AB-434C-6853-95A8-26CA79FBD59C}"/>
              </a:ext>
            </a:extLst>
          </p:cNvPr>
          <p:cNvSpPr/>
          <p:nvPr/>
        </p:nvSpPr>
        <p:spPr>
          <a:xfrm rot="10800000">
            <a:off x="7101640" y="2763239"/>
            <a:ext cx="1573564" cy="22829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numéro de diapositive 3">
            <a:extLst>
              <a:ext uri="{FF2B5EF4-FFF2-40B4-BE49-F238E27FC236}">
                <a16:creationId xmlns:a16="http://schemas.microsoft.com/office/drawing/2014/main" id="{2E9B6D6E-6410-FA4A-F63F-B4FF0A5E985B}"/>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25</a:t>
            </a:fld>
            <a:endParaRPr lang="fr-FR" dirty="0"/>
          </a:p>
        </p:txBody>
      </p:sp>
      <p:sp>
        <p:nvSpPr>
          <p:cNvPr id="7" name="Espace réservé de la date 2">
            <a:extLst>
              <a:ext uri="{FF2B5EF4-FFF2-40B4-BE49-F238E27FC236}">
                <a16:creationId xmlns:a16="http://schemas.microsoft.com/office/drawing/2014/main" id="{AF55EA76-4DA5-2669-93FE-980358E91272}"/>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8" name="Image 7">
            <a:extLst>
              <a:ext uri="{FF2B5EF4-FFF2-40B4-BE49-F238E27FC236}">
                <a16:creationId xmlns:a16="http://schemas.microsoft.com/office/drawing/2014/main" id="{E4085C6E-0FBA-8AE6-E548-456EDBD76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11" name="Titre 4">
            <a:extLst>
              <a:ext uri="{FF2B5EF4-FFF2-40B4-BE49-F238E27FC236}">
                <a16:creationId xmlns:a16="http://schemas.microsoft.com/office/drawing/2014/main" id="{18218069-DB08-1406-F282-182C974A99FE}"/>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12" name="Rectangle 11">
            <a:extLst>
              <a:ext uri="{FF2B5EF4-FFF2-40B4-BE49-F238E27FC236}">
                <a16:creationId xmlns:a16="http://schemas.microsoft.com/office/drawing/2014/main" id="{39E848E3-70F2-9204-0EB0-3243F09D0BE2}"/>
              </a:ext>
            </a:extLst>
          </p:cNvPr>
          <p:cNvSpPr/>
          <p:nvPr/>
        </p:nvSpPr>
        <p:spPr>
          <a:xfrm>
            <a:off x="194308" y="902504"/>
            <a:ext cx="8683455" cy="3722781"/>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18799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26600" y="863151"/>
            <a:ext cx="1643358" cy="715845"/>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100" b="1" dirty="0">
                <a:solidFill>
                  <a:schemeClr val="bg1"/>
                </a:solidFill>
              </a:rPr>
              <a:t>63% des porteurs exercent en ville</a:t>
            </a:r>
          </a:p>
        </p:txBody>
      </p:sp>
      <p:sp>
        <p:nvSpPr>
          <p:cNvPr id="11" name="Rectangle 10"/>
          <p:cNvSpPr/>
          <p:nvPr/>
        </p:nvSpPr>
        <p:spPr>
          <a:xfrm>
            <a:off x="244347" y="843558"/>
            <a:ext cx="4092787" cy="338554"/>
          </a:xfrm>
          <a:prstGeom prst="rect">
            <a:avLst/>
          </a:prstGeom>
        </p:spPr>
        <p:txBody>
          <a:bodyPr wrap="none">
            <a:spAutoFit/>
          </a:bodyPr>
          <a:lstStyle/>
          <a:p>
            <a:pPr marL="9525" indent="85725">
              <a:spcBef>
                <a:spcPts val="400"/>
              </a:spcBef>
              <a:spcAft>
                <a:spcPts val="800"/>
              </a:spcAft>
            </a:pPr>
            <a:r>
              <a:rPr lang="fr-FR" sz="1500" b="1" u="sng" dirty="0">
                <a:solidFill>
                  <a:schemeClr val="tx1">
                    <a:lumMod val="65000"/>
                    <a:lumOff val="35000"/>
                  </a:schemeClr>
                </a:solidFill>
              </a:rPr>
              <a:t>III-III </a:t>
            </a:r>
            <a:r>
              <a:rPr kumimoji="0" lang="fr-FR" sz="1600" b="1" i="0" u="sng" strike="noStrike" kern="1200" cap="none" spc="0" normalizeH="0" baseline="0" noProof="0" dirty="0">
                <a:ln>
                  <a:noFill/>
                </a:ln>
                <a:solidFill>
                  <a:srgbClr val="000000">
                    <a:lumMod val="65000"/>
                    <a:lumOff val="35000"/>
                  </a:srgbClr>
                </a:solidFill>
                <a:effectLst/>
                <a:uLnTx/>
                <a:uFillTx/>
                <a:latin typeface="Arial"/>
                <a:ea typeface="+mj-ea"/>
                <a:cs typeface="+mj-cs"/>
              </a:rPr>
              <a:t>Focus sur les 3 premières éditions</a:t>
            </a:r>
            <a:endParaRPr lang="fr-FR" sz="1500" b="1" u="sng" dirty="0">
              <a:solidFill>
                <a:schemeClr val="tx1">
                  <a:lumMod val="65000"/>
                  <a:lumOff val="35000"/>
                </a:schemeClr>
              </a:solidFill>
            </a:endParaRPr>
          </a:p>
        </p:txBody>
      </p:sp>
      <p:graphicFrame>
        <p:nvGraphicFramePr>
          <p:cNvPr id="20" name="Graphique 19"/>
          <p:cNvGraphicFramePr>
            <a:graphicFrameLocks/>
          </p:cNvGraphicFramePr>
          <p:nvPr>
            <p:extLst>
              <p:ext uri="{D42A27DB-BD31-4B8C-83A1-F6EECF244321}">
                <p14:modId xmlns:p14="http://schemas.microsoft.com/office/powerpoint/2010/main" val="996832556"/>
              </p:ext>
            </p:extLst>
          </p:nvPr>
        </p:nvGraphicFramePr>
        <p:xfrm>
          <a:off x="827584" y="1355911"/>
          <a:ext cx="5666179" cy="3093496"/>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a:off x="611560" y="4283765"/>
            <a:ext cx="6211957" cy="369332"/>
          </a:xfrm>
          <a:prstGeom prst="rect">
            <a:avLst/>
          </a:prstGeom>
          <a:solidFill>
            <a:schemeClr val="bg1"/>
          </a:solidFill>
        </p:spPr>
        <p:txBody>
          <a:bodyPr wrap="none" rtlCol="0">
            <a:spAutoFit/>
          </a:bodyPr>
          <a:lstStyle/>
          <a:p>
            <a:r>
              <a:rPr lang="fr-FR" b="1" dirty="0"/>
              <a:t>Profils des porteurs de projets – Moyenne 2021 et 2022</a:t>
            </a:r>
          </a:p>
        </p:txBody>
      </p:sp>
      <p:sp>
        <p:nvSpPr>
          <p:cNvPr id="22" name="Rectangle 21"/>
          <p:cNvSpPr/>
          <p:nvPr/>
        </p:nvSpPr>
        <p:spPr>
          <a:xfrm>
            <a:off x="7163728" y="3520817"/>
            <a:ext cx="1606230" cy="1211173"/>
          </a:xfrm>
          <a:prstGeom prst="rect">
            <a:avLst/>
          </a:prstGeom>
          <a:solidFill>
            <a:schemeClr val="tx1"/>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100" b="1" dirty="0">
                <a:solidFill>
                  <a:schemeClr val="bg1"/>
                </a:solidFill>
              </a:rPr>
              <a:t>Enjeux : </a:t>
            </a:r>
          </a:p>
          <a:p>
            <a:pPr marL="92075" algn="ctr"/>
            <a:r>
              <a:rPr lang="fr-FR" sz="1100" b="1" dirty="0">
                <a:solidFill>
                  <a:schemeClr val="bg1"/>
                </a:solidFill>
              </a:rPr>
              <a:t>Diversifier le profil des porteurs en attirant des chercheurs d’autres disciplines</a:t>
            </a:r>
          </a:p>
        </p:txBody>
      </p:sp>
      <p:sp>
        <p:nvSpPr>
          <p:cNvPr id="23" name="Rectangle 22"/>
          <p:cNvSpPr/>
          <p:nvPr/>
        </p:nvSpPr>
        <p:spPr>
          <a:xfrm>
            <a:off x="7126600" y="1855905"/>
            <a:ext cx="1643358" cy="715845"/>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100" b="1" dirty="0">
                <a:solidFill>
                  <a:schemeClr val="bg1"/>
                </a:solidFill>
              </a:rPr>
              <a:t>63% Médecins généralistes</a:t>
            </a:r>
          </a:p>
          <a:p>
            <a:pPr marL="92075" algn="ctr"/>
            <a:r>
              <a:rPr lang="fr-FR" sz="1100" b="1" dirty="0">
                <a:solidFill>
                  <a:schemeClr val="bg1"/>
                </a:solidFill>
              </a:rPr>
              <a:t>(ville et hôpital) </a:t>
            </a:r>
            <a:endParaRPr lang="fr-FR" sz="1050" b="1" dirty="0">
              <a:solidFill>
                <a:schemeClr val="bg1"/>
              </a:solidFill>
            </a:endParaRPr>
          </a:p>
        </p:txBody>
      </p:sp>
      <p:sp>
        <p:nvSpPr>
          <p:cNvPr id="2" name="Triangle isocèle 1">
            <a:extLst>
              <a:ext uri="{FF2B5EF4-FFF2-40B4-BE49-F238E27FC236}">
                <a16:creationId xmlns:a16="http://schemas.microsoft.com/office/drawing/2014/main" id="{F69BC147-F4D9-E7DF-BA7F-F156929EB024}"/>
              </a:ext>
            </a:extLst>
          </p:cNvPr>
          <p:cNvSpPr/>
          <p:nvPr/>
        </p:nvSpPr>
        <p:spPr>
          <a:xfrm rot="10800000">
            <a:off x="7116704" y="2991529"/>
            <a:ext cx="1626360" cy="22829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numéro de diapositive 3">
            <a:extLst>
              <a:ext uri="{FF2B5EF4-FFF2-40B4-BE49-F238E27FC236}">
                <a16:creationId xmlns:a16="http://schemas.microsoft.com/office/drawing/2014/main" id="{9BAA46F4-B4DD-581A-F067-333F50B75DE2}"/>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26</a:t>
            </a:fld>
            <a:endParaRPr lang="fr-FR" dirty="0"/>
          </a:p>
        </p:txBody>
      </p:sp>
      <p:sp>
        <p:nvSpPr>
          <p:cNvPr id="7" name="Espace réservé de la date 2">
            <a:extLst>
              <a:ext uri="{FF2B5EF4-FFF2-40B4-BE49-F238E27FC236}">
                <a16:creationId xmlns:a16="http://schemas.microsoft.com/office/drawing/2014/main" id="{2F76B8B4-4824-4E3B-4F19-436EC4878E23}"/>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9" name="Image 8">
            <a:extLst>
              <a:ext uri="{FF2B5EF4-FFF2-40B4-BE49-F238E27FC236}">
                <a16:creationId xmlns:a16="http://schemas.microsoft.com/office/drawing/2014/main" id="{72213FC1-9F50-28FA-AA4E-873763576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10" name="Titre 4">
            <a:extLst>
              <a:ext uri="{FF2B5EF4-FFF2-40B4-BE49-F238E27FC236}">
                <a16:creationId xmlns:a16="http://schemas.microsoft.com/office/drawing/2014/main" id="{D2417B53-4E69-F1B9-DEC9-B261FB476372}"/>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12" name="Rectangle 11">
            <a:extLst>
              <a:ext uri="{FF2B5EF4-FFF2-40B4-BE49-F238E27FC236}">
                <a16:creationId xmlns:a16="http://schemas.microsoft.com/office/drawing/2014/main" id="{42F97D16-CEF4-40C4-ABF5-2CADDFA9102F}"/>
              </a:ext>
            </a:extLst>
          </p:cNvPr>
          <p:cNvSpPr/>
          <p:nvPr/>
        </p:nvSpPr>
        <p:spPr>
          <a:xfrm>
            <a:off x="374042" y="861997"/>
            <a:ext cx="6574222" cy="3869993"/>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246264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19729" y="854181"/>
            <a:ext cx="1626360" cy="98127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72% thématiques</a:t>
            </a:r>
          </a:p>
          <a:p>
            <a:pPr marL="92075" algn="ctr"/>
            <a:r>
              <a:rPr lang="fr-FR" sz="1200" b="1" dirty="0">
                <a:solidFill>
                  <a:schemeClr val="bg1"/>
                </a:solidFill>
              </a:rPr>
              <a:t> = problématiques </a:t>
            </a:r>
          </a:p>
          <a:p>
            <a:pPr marL="92075" algn="ctr"/>
            <a:r>
              <a:rPr lang="fr-FR" sz="1200" b="1" dirty="0">
                <a:solidFill>
                  <a:schemeClr val="bg1"/>
                </a:solidFill>
              </a:rPr>
              <a:t>de ville</a:t>
            </a:r>
          </a:p>
        </p:txBody>
      </p:sp>
      <p:sp>
        <p:nvSpPr>
          <p:cNvPr id="11" name="Rectangle 10"/>
          <p:cNvSpPr/>
          <p:nvPr/>
        </p:nvSpPr>
        <p:spPr>
          <a:xfrm>
            <a:off x="244347" y="843558"/>
            <a:ext cx="4092787" cy="338554"/>
          </a:xfrm>
          <a:prstGeom prst="rect">
            <a:avLst/>
          </a:prstGeom>
        </p:spPr>
        <p:txBody>
          <a:bodyPr wrap="none">
            <a:spAutoFit/>
          </a:bodyPr>
          <a:lstStyle/>
          <a:p>
            <a:pPr marL="9525" indent="85725">
              <a:spcBef>
                <a:spcPts val="400"/>
              </a:spcBef>
              <a:spcAft>
                <a:spcPts val="800"/>
              </a:spcAft>
            </a:pPr>
            <a:r>
              <a:rPr lang="fr-FR" sz="1500" b="1" u="sng" dirty="0">
                <a:solidFill>
                  <a:schemeClr val="tx1">
                    <a:lumMod val="65000"/>
                    <a:lumOff val="35000"/>
                  </a:schemeClr>
                </a:solidFill>
              </a:rPr>
              <a:t>III-III </a:t>
            </a:r>
            <a:r>
              <a:rPr kumimoji="0" lang="fr-FR" sz="1600" b="1" i="0" u="sng" strike="noStrike" kern="1200" cap="none" spc="0" normalizeH="0" baseline="0" noProof="0" dirty="0">
                <a:ln>
                  <a:noFill/>
                </a:ln>
                <a:solidFill>
                  <a:srgbClr val="000000">
                    <a:lumMod val="65000"/>
                    <a:lumOff val="35000"/>
                  </a:srgbClr>
                </a:solidFill>
                <a:effectLst/>
                <a:uLnTx/>
                <a:uFillTx/>
                <a:latin typeface="Arial"/>
                <a:ea typeface="+mj-ea"/>
                <a:cs typeface="+mj-cs"/>
              </a:rPr>
              <a:t>Focus sur les 3 premières éditions</a:t>
            </a:r>
            <a:endParaRPr lang="fr-FR" sz="1500" b="1" u="sng" dirty="0">
              <a:solidFill>
                <a:schemeClr val="tx1">
                  <a:lumMod val="65000"/>
                  <a:lumOff val="35000"/>
                </a:schemeClr>
              </a:solidFill>
            </a:endParaRPr>
          </a:p>
        </p:txBody>
      </p:sp>
      <p:graphicFrame>
        <p:nvGraphicFramePr>
          <p:cNvPr id="13" name="Graphique 12"/>
          <p:cNvGraphicFramePr>
            <a:graphicFrameLocks/>
          </p:cNvGraphicFramePr>
          <p:nvPr>
            <p:extLst>
              <p:ext uri="{D42A27DB-BD31-4B8C-83A1-F6EECF244321}">
                <p14:modId xmlns:p14="http://schemas.microsoft.com/office/powerpoint/2010/main" val="1108128194"/>
              </p:ext>
            </p:extLst>
          </p:nvPr>
        </p:nvGraphicFramePr>
        <p:xfrm>
          <a:off x="324824" y="1374318"/>
          <a:ext cx="5645512" cy="2946472"/>
        </p:xfrm>
        <a:graphic>
          <a:graphicData uri="http://schemas.openxmlformats.org/drawingml/2006/chart">
            <c:chart xmlns:c="http://schemas.openxmlformats.org/drawingml/2006/chart" xmlns:r="http://schemas.openxmlformats.org/officeDocument/2006/relationships" r:id="rId2"/>
          </a:graphicData>
        </a:graphic>
      </p:graphicFrame>
      <p:sp>
        <p:nvSpPr>
          <p:cNvPr id="16" name="ZoneTexte 15"/>
          <p:cNvSpPr txBox="1"/>
          <p:nvPr/>
        </p:nvSpPr>
        <p:spPr>
          <a:xfrm>
            <a:off x="1115616" y="4308239"/>
            <a:ext cx="5583580" cy="369332"/>
          </a:xfrm>
          <a:prstGeom prst="rect">
            <a:avLst/>
          </a:prstGeom>
          <a:solidFill>
            <a:schemeClr val="bg1"/>
          </a:solidFill>
        </p:spPr>
        <p:txBody>
          <a:bodyPr wrap="none" rtlCol="0">
            <a:spAutoFit/>
          </a:bodyPr>
          <a:lstStyle/>
          <a:p>
            <a:r>
              <a:rPr lang="fr-FR" b="1" dirty="0"/>
              <a:t>Thématiques des projets – Moyenne 2021 et 2022</a:t>
            </a:r>
          </a:p>
        </p:txBody>
      </p:sp>
      <p:sp>
        <p:nvSpPr>
          <p:cNvPr id="17" name="Rectangle 16"/>
          <p:cNvSpPr/>
          <p:nvPr/>
        </p:nvSpPr>
        <p:spPr>
          <a:xfrm>
            <a:off x="7119729" y="3730783"/>
            <a:ext cx="1626360" cy="981276"/>
          </a:xfrm>
          <a:prstGeom prst="rect">
            <a:avLst/>
          </a:prstGeom>
          <a:solidFill>
            <a:schemeClr val="tx1"/>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AAP répondant </a:t>
            </a:r>
          </a:p>
          <a:p>
            <a:pPr marL="92075" algn="ctr"/>
            <a:r>
              <a:rPr lang="fr-FR" sz="1200" b="1" dirty="0">
                <a:solidFill>
                  <a:schemeClr val="bg1"/>
                </a:solidFill>
              </a:rPr>
              <a:t>à des problématiques non couvertes jusque-là</a:t>
            </a:r>
          </a:p>
        </p:txBody>
      </p:sp>
      <p:sp>
        <p:nvSpPr>
          <p:cNvPr id="19" name="Rectangle 18"/>
          <p:cNvSpPr/>
          <p:nvPr/>
        </p:nvSpPr>
        <p:spPr>
          <a:xfrm>
            <a:off x="7119729" y="2030272"/>
            <a:ext cx="1626360" cy="98127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25% thématiques</a:t>
            </a:r>
          </a:p>
          <a:p>
            <a:pPr marL="92075" algn="ctr"/>
            <a:r>
              <a:rPr lang="fr-FR" sz="1200" b="1" dirty="0">
                <a:solidFill>
                  <a:schemeClr val="bg1"/>
                </a:solidFill>
              </a:rPr>
              <a:t>Ville-Hôpital = parcours de soins</a:t>
            </a:r>
          </a:p>
        </p:txBody>
      </p:sp>
      <p:sp>
        <p:nvSpPr>
          <p:cNvPr id="2" name="Triangle isocèle 1">
            <a:extLst>
              <a:ext uri="{FF2B5EF4-FFF2-40B4-BE49-F238E27FC236}">
                <a16:creationId xmlns:a16="http://schemas.microsoft.com/office/drawing/2014/main" id="{3EC6E47D-B0F7-7EBE-3C03-6ED0FD2CF728}"/>
              </a:ext>
            </a:extLst>
          </p:cNvPr>
          <p:cNvSpPr/>
          <p:nvPr/>
        </p:nvSpPr>
        <p:spPr>
          <a:xfrm rot="10800000">
            <a:off x="7125247" y="3257572"/>
            <a:ext cx="1626360" cy="22829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numéro de diapositive 3">
            <a:extLst>
              <a:ext uri="{FF2B5EF4-FFF2-40B4-BE49-F238E27FC236}">
                <a16:creationId xmlns:a16="http://schemas.microsoft.com/office/drawing/2014/main" id="{C50FB0CE-7998-9385-E7F6-FE4E7F4BE6FC}"/>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27</a:t>
            </a:fld>
            <a:endParaRPr lang="fr-FR" dirty="0"/>
          </a:p>
        </p:txBody>
      </p:sp>
      <p:sp>
        <p:nvSpPr>
          <p:cNvPr id="5" name="Espace réservé de la date 2">
            <a:extLst>
              <a:ext uri="{FF2B5EF4-FFF2-40B4-BE49-F238E27FC236}">
                <a16:creationId xmlns:a16="http://schemas.microsoft.com/office/drawing/2014/main" id="{980EE379-0628-29B1-6D67-19B2733B615E}"/>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7" name="Image 6">
            <a:extLst>
              <a:ext uri="{FF2B5EF4-FFF2-40B4-BE49-F238E27FC236}">
                <a16:creationId xmlns:a16="http://schemas.microsoft.com/office/drawing/2014/main" id="{9F0BE5A6-CEDC-A279-0CAA-C55A05F05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9" name="Titre 4">
            <a:extLst>
              <a:ext uri="{FF2B5EF4-FFF2-40B4-BE49-F238E27FC236}">
                <a16:creationId xmlns:a16="http://schemas.microsoft.com/office/drawing/2014/main" id="{73B56D2A-6F67-3EEB-0EF1-2F20B59497CB}"/>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10" name="Rectangle 9">
            <a:extLst>
              <a:ext uri="{FF2B5EF4-FFF2-40B4-BE49-F238E27FC236}">
                <a16:creationId xmlns:a16="http://schemas.microsoft.com/office/drawing/2014/main" id="{A11D65C2-5F9F-56E3-EF0D-4CAF1F663795}"/>
              </a:ext>
            </a:extLst>
          </p:cNvPr>
          <p:cNvSpPr/>
          <p:nvPr/>
        </p:nvSpPr>
        <p:spPr>
          <a:xfrm>
            <a:off x="374042" y="861997"/>
            <a:ext cx="6574222" cy="3869993"/>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42015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44347" y="771550"/>
            <a:ext cx="4092787" cy="338554"/>
          </a:xfrm>
          <a:prstGeom prst="rect">
            <a:avLst/>
          </a:prstGeom>
        </p:spPr>
        <p:txBody>
          <a:bodyPr wrap="none">
            <a:spAutoFit/>
          </a:bodyPr>
          <a:lstStyle/>
          <a:p>
            <a:pPr marL="9525" indent="85725">
              <a:spcBef>
                <a:spcPts val="400"/>
              </a:spcBef>
              <a:spcAft>
                <a:spcPts val="800"/>
              </a:spcAft>
            </a:pPr>
            <a:r>
              <a:rPr lang="fr-FR" sz="1500" b="1" u="sng" dirty="0">
                <a:solidFill>
                  <a:schemeClr val="tx1">
                    <a:lumMod val="65000"/>
                    <a:lumOff val="35000"/>
                  </a:schemeClr>
                </a:solidFill>
              </a:rPr>
              <a:t>III-III </a:t>
            </a:r>
            <a:r>
              <a:rPr kumimoji="0" lang="fr-FR" sz="1600" b="1" i="0" u="sng" strike="noStrike" kern="1200" cap="none" spc="0" normalizeH="0" baseline="0" noProof="0" dirty="0">
                <a:ln>
                  <a:noFill/>
                </a:ln>
                <a:solidFill>
                  <a:srgbClr val="000000">
                    <a:lumMod val="65000"/>
                    <a:lumOff val="35000"/>
                  </a:srgbClr>
                </a:solidFill>
                <a:effectLst/>
                <a:uLnTx/>
                <a:uFillTx/>
                <a:latin typeface="Arial"/>
                <a:ea typeface="+mj-ea"/>
                <a:cs typeface="+mj-cs"/>
              </a:rPr>
              <a:t>Focus sur les 3 premières éditions</a:t>
            </a:r>
            <a:endParaRPr lang="fr-FR" sz="1500" b="1" u="sng" dirty="0">
              <a:solidFill>
                <a:schemeClr val="tx1">
                  <a:lumMod val="65000"/>
                  <a:lumOff val="35000"/>
                </a:schemeClr>
              </a:solidFill>
            </a:endParaRPr>
          </a:p>
        </p:txBody>
      </p:sp>
      <p:graphicFrame>
        <p:nvGraphicFramePr>
          <p:cNvPr id="21" name="Graphique 20"/>
          <p:cNvGraphicFramePr>
            <a:graphicFrameLocks/>
          </p:cNvGraphicFramePr>
          <p:nvPr>
            <p:extLst>
              <p:ext uri="{D42A27DB-BD31-4B8C-83A1-F6EECF244321}">
                <p14:modId xmlns:p14="http://schemas.microsoft.com/office/powerpoint/2010/main" val="2830594512"/>
              </p:ext>
            </p:extLst>
          </p:nvPr>
        </p:nvGraphicFramePr>
        <p:xfrm>
          <a:off x="1043608" y="1116037"/>
          <a:ext cx="5112568" cy="3615954"/>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angle 22"/>
          <p:cNvSpPr/>
          <p:nvPr/>
        </p:nvSpPr>
        <p:spPr>
          <a:xfrm>
            <a:off x="7064481" y="770439"/>
            <a:ext cx="1869833" cy="98127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73% </a:t>
            </a:r>
          </a:p>
          <a:p>
            <a:pPr marL="92075" algn="ctr"/>
            <a:r>
              <a:rPr lang="fr-FR" sz="1200" b="1" dirty="0">
                <a:solidFill>
                  <a:schemeClr val="bg1"/>
                </a:solidFill>
              </a:rPr>
              <a:t>des projets promus par des CHU, CH, ESPIC</a:t>
            </a:r>
          </a:p>
        </p:txBody>
      </p:sp>
      <p:sp>
        <p:nvSpPr>
          <p:cNvPr id="24" name="Rectangle 23"/>
          <p:cNvSpPr/>
          <p:nvPr/>
        </p:nvSpPr>
        <p:spPr>
          <a:xfrm>
            <a:off x="7064481" y="3083275"/>
            <a:ext cx="1869833" cy="1632220"/>
          </a:xfrm>
          <a:prstGeom prst="rect">
            <a:avLst/>
          </a:prstGeom>
          <a:solidFill>
            <a:schemeClr val="tx1"/>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Veiller à l’association</a:t>
            </a:r>
          </a:p>
          <a:p>
            <a:pPr marL="92075" algn="ctr"/>
            <a:r>
              <a:rPr lang="fr-FR" sz="1200" b="1" dirty="0">
                <a:solidFill>
                  <a:schemeClr val="bg1"/>
                </a:solidFill>
              </a:rPr>
              <a:t>des compétences requises </a:t>
            </a:r>
          </a:p>
          <a:p>
            <a:pPr marL="92075" algn="ctr"/>
            <a:r>
              <a:rPr lang="fr-FR" sz="1200" b="1" dirty="0">
                <a:solidFill>
                  <a:schemeClr val="bg1"/>
                </a:solidFill>
              </a:rPr>
              <a:t>par la réglementation </a:t>
            </a:r>
          </a:p>
          <a:p>
            <a:pPr marL="92075" algn="ctr"/>
            <a:r>
              <a:rPr lang="fr-FR" sz="900" b="1" dirty="0">
                <a:solidFill>
                  <a:schemeClr val="bg1"/>
                </a:solidFill>
              </a:rPr>
              <a:t>(</a:t>
            </a:r>
            <a:r>
              <a:rPr lang="fr-FR" sz="900" b="1" dirty="0" err="1">
                <a:solidFill>
                  <a:schemeClr val="bg1"/>
                </a:solidFill>
              </a:rPr>
              <a:t>PharmacoVigilance</a:t>
            </a:r>
            <a:r>
              <a:rPr lang="fr-FR" sz="900" b="1" dirty="0">
                <a:solidFill>
                  <a:schemeClr val="bg1"/>
                </a:solidFill>
              </a:rPr>
              <a:t>) </a:t>
            </a:r>
          </a:p>
          <a:p>
            <a:pPr marL="92075" algn="ctr"/>
            <a:endParaRPr lang="fr-FR" sz="1050" b="1" dirty="0">
              <a:solidFill>
                <a:schemeClr val="bg1"/>
              </a:solidFill>
            </a:endParaRPr>
          </a:p>
          <a:p>
            <a:pPr marL="92075" algn="ctr"/>
            <a:r>
              <a:rPr lang="fr-FR" sz="1050" b="1" dirty="0">
                <a:solidFill>
                  <a:schemeClr val="bg1"/>
                </a:solidFill>
              </a:rPr>
              <a:t>Orientation vers les structures adaptées le cas échéant</a:t>
            </a:r>
          </a:p>
        </p:txBody>
      </p:sp>
      <p:pic>
        <p:nvPicPr>
          <p:cNvPr id="3" name="Graphique 2" descr="Avertissement avec un remplissage uni">
            <a:extLst>
              <a:ext uri="{FF2B5EF4-FFF2-40B4-BE49-F238E27FC236}">
                <a16:creationId xmlns:a16="http://schemas.microsoft.com/office/drawing/2014/main" id="{A67604C2-89C9-05C1-F88D-68401097B0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5566" y="2171801"/>
            <a:ext cx="597371" cy="597371"/>
          </a:xfrm>
          <a:prstGeom prst="rect">
            <a:avLst/>
          </a:prstGeom>
        </p:spPr>
      </p:pic>
      <p:sp>
        <p:nvSpPr>
          <p:cNvPr id="4" name="Espace réservé du numéro de diapositive 3">
            <a:extLst>
              <a:ext uri="{FF2B5EF4-FFF2-40B4-BE49-F238E27FC236}">
                <a16:creationId xmlns:a16="http://schemas.microsoft.com/office/drawing/2014/main" id="{A1B59B5D-8634-17C7-65E5-45711FF9D433}"/>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28</a:t>
            </a:fld>
            <a:endParaRPr lang="fr-FR" dirty="0"/>
          </a:p>
        </p:txBody>
      </p:sp>
      <p:sp>
        <p:nvSpPr>
          <p:cNvPr id="5" name="Espace réservé de la date 2">
            <a:extLst>
              <a:ext uri="{FF2B5EF4-FFF2-40B4-BE49-F238E27FC236}">
                <a16:creationId xmlns:a16="http://schemas.microsoft.com/office/drawing/2014/main" id="{967A6B03-6970-5819-8F4C-AF18819C3638}"/>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7" name="Image 6">
            <a:extLst>
              <a:ext uri="{FF2B5EF4-FFF2-40B4-BE49-F238E27FC236}">
                <a16:creationId xmlns:a16="http://schemas.microsoft.com/office/drawing/2014/main" id="{2D629C51-18B9-2E09-D571-74006F3EB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8" name="Titre 4">
            <a:extLst>
              <a:ext uri="{FF2B5EF4-FFF2-40B4-BE49-F238E27FC236}">
                <a16:creationId xmlns:a16="http://schemas.microsoft.com/office/drawing/2014/main" id="{E984456D-AFB1-D45D-BE66-85EF49157486}"/>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9" name="Rectangle 8">
            <a:extLst>
              <a:ext uri="{FF2B5EF4-FFF2-40B4-BE49-F238E27FC236}">
                <a16:creationId xmlns:a16="http://schemas.microsoft.com/office/drawing/2014/main" id="{24B7886F-458B-53A5-C75E-58AD8E53AC58}"/>
              </a:ext>
            </a:extLst>
          </p:cNvPr>
          <p:cNvSpPr/>
          <p:nvPr/>
        </p:nvSpPr>
        <p:spPr>
          <a:xfrm>
            <a:off x="374042" y="771551"/>
            <a:ext cx="6574222" cy="396044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2550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73953" y="771549"/>
            <a:ext cx="4092787" cy="338554"/>
          </a:xfrm>
          <a:prstGeom prst="rect">
            <a:avLst/>
          </a:prstGeom>
        </p:spPr>
        <p:txBody>
          <a:bodyPr wrap="none">
            <a:spAutoFit/>
          </a:bodyPr>
          <a:lstStyle/>
          <a:p>
            <a:pPr marL="9525" indent="85725">
              <a:spcBef>
                <a:spcPts val="400"/>
              </a:spcBef>
              <a:spcAft>
                <a:spcPts val="800"/>
              </a:spcAft>
            </a:pPr>
            <a:r>
              <a:rPr lang="fr-FR" sz="1500" b="1" u="sng" dirty="0">
                <a:solidFill>
                  <a:schemeClr val="tx1">
                    <a:lumMod val="65000"/>
                    <a:lumOff val="35000"/>
                  </a:schemeClr>
                </a:solidFill>
              </a:rPr>
              <a:t>III-III </a:t>
            </a:r>
            <a:r>
              <a:rPr kumimoji="0" lang="fr-FR" sz="1600" b="1" i="0" u="sng" strike="noStrike" kern="1200" cap="none" spc="0" normalizeH="0" baseline="0" noProof="0" dirty="0">
                <a:ln>
                  <a:noFill/>
                </a:ln>
                <a:solidFill>
                  <a:srgbClr val="000000">
                    <a:lumMod val="65000"/>
                    <a:lumOff val="35000"/>
                  </a:srgbClr>
                </a:solidFill>
                <a:effectLst/>
                <a:uLnTx/>
                <a:uFillTx/>
                <a:latin typeface="Arial"/>
                <a:ea typeface="+mj-ea"/>
                <a:cs typeface="+mj-cs"/>
              </a:rPr>
              <a:t>Focus sur les 3 premières éditions</a:t>
            </a:r>
            <a:endParaRPr lang="fr-FR" sz="1500" b="1" u="sng" dirty="0">
              <a:solidFill>
                <a:schemeClr val="tx1">
                  <a:lumMod val="65000"/>
                  <a:lumOff val="35000"/>
                </a:schemeClr>
              </a:solidFill>
            </a:endParaRPr>
          </a:p>
        </p:txBody>
      </p:sp>
      <p:graphicFrame>
        <p:nvGraphicFramePr>
          <p:cNvPr id="22" name="Graphique 21"/>
          <p:cNvGraphicFramePr>
            <a:graphicFrameLocks/>
          </p:cNvGraphicFramePr>
          <p:nvPr>
            <p:extLst>
              <p:ext uri="{D42A27DB-BD31-4B8C-83A1-F6EECF244321}">
                <p14:modId xmlns:p14="http://schemas.microsoft.com/office/powerpoint/2010/main" val="2887078935"/>
              </p:ext>
            </p:extLst>
          </p:nvPr>
        </p:nvGraphicFramePr>
        <p:xfrm>
          <a:off x="2217230" y="1178697"/>
          <a:ext cx="4670005" cy="3456384"/>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15"/>
          <p:cNvSpPr txBox="1"/>
          <p:nvPr/>
        </p:nvSpPr>
        <p:spPr>
          <a:xfrm>
            <a:off x="1857190" y="4367249"/>
            <a:ext cx="5964005" cy="369332"/>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800" b="1" dirty="0"/>
              <a:t>Types centres investigateurs– Moyenne 2021 et 2022</a:t>
            </a:r>
          </a:p>
        </p:txBody>
      </p:sp>
      <p:sp>
        <p:nvSpPr>
          <p:cNvPr id="10" name="Rectangle 9"/>
          <p:cNvSpPr/>
          <p:nvPr/>
        </p:nvSpPr>
        <p:spPr>
          <a:xfrm>
            <a:off x="6321686" y="940138"/>
            <a:ext cx="1584176" cy="981276"/>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400" b="1" dirty="0">
                <a:solidFill>
                  <a:schemeClr val="bg1"/>
                </a:solidFill>
              </a:rPr>
              <a:t>80% </a:t>
            </a:r>
          </a:p>
          <a:p>
            <a:pPr marL="92075" algn="ctr"/>
            <a:r>
              <a:rPr lang="fr-FR" sz="1400" b="1" dirty="0">
                <a:solidFill>
                  <a:schemeClr val="bg1"/>
                </a:solidFill>
              </a:rPr>
              <a:t>des centres d’inclusions en  ville</a:t>
            </a:r>
          </a:p>
        </p:txBody>
      </p:sp>
      <p:sp>
        <p:nvSpPr>
          <p:cNvPr id="3" name="Espace réservé du numéro de diapositive 3">
            <a:extLst>
              <a:ext uri="{FF2B5EF4-FFF2-40B4-BE49-F238E27FC236}">
                <a16:creationId xmlns:a16="http://schemas.microsoft.com/office/drawing/2014/main" id="{79642727-592D-4050-AD26-585D6E685028}"/>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29</a:t>
            </a:fld>
            <a:endParaRPr lang="fr-FR" dirty="0"/>
          </a:p>
        </p:txBody>
      </p:sp>
      <p:sp>
        <p:nvSpPr>
          <p:cNvPr id="4" name="Espace réservé de la date 2">
            <a:extLst>
              <a:ext uri="{FF2B5EF4-FFF2-40B4-BE49-F238E27FC236}">
                <a16:creationId xmlns:a16="http://schemas.microsoft.com/office/drawing/2014/main" id="{085EA383-766B-0BC5-DE12-A2743F0B2431}"/>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5" name="Image 4">
            <a:extLst>
              <a:ext uri="{FF2B5EF4-FFF2-40B4-BE49-F238E27FC236}">
                <a16:creationId xmlns:a16="http://schemas.microsoft.com/office/drawing/2014/main" id="{E8E1F3A4-C33B-4B3E-9880-74D5FF379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8" name="Titre 4">
            <a:extLst>
              <a:ext uri="{FF2B5EF4-FFF2-40B4-BE49-F238E27FC236}">
                <a16:creationId xmlns:a16="http://schemas.microsoft.com/office/drawing/2014/main" id="{09F5F541-559B-9C7B-C8C0-24B7BE2C51F5}"/>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9" name="Rectangle 8">
            <a:extLst>
              <a:ext uri="{FF2B5EF4-FFF2-40B4-BE49-F238E27FC236}">
                <a16:creationId xmlns:a16="http://schemas.microsoft.com/office/drawing/2014/main" id="{137CADAB-8967-7C23-E58E-E79723294254}"/>
              </a:ext>
            </a:extLst>
          </p:cNvPr>
          <p:cNvSpPr/>
          <p:nvPr/>
        </p:nvSpPr>
        <p:spPr>
          <a:xfrm>
            <a:off x="1403648" y="771550"/>
            <a:ext cx="6574222" cy="396044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16234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p:txBody>
          <a:bodyPr/>
          <a:lstStyle/>
          <a:p>
            <a:endParaRPr lang="fr-FR"/>
          </a:p>
        </p:txBody>
      </p:sp>
      <p:sp>
        <p:nvSpPr>
          <p:cNvPr id="6" name="Titre 5"/>
          <p:cNvSpPr>
            <a:spLocks noGrp="1"/>
          </p:cNvSpPr>
          <p:nvPr>
            <p:ph type="title"/>
          </p:nvPr>
        </p:nvSpPr>
        <p:spPr/>
        <p:txBody>
          <a:bodyPr>
            <a:normAutofit/>
          </a:bodyPr>
          <a:lstStyle/>
          <a:p>
            <a:pPr marL="0" indent="0" algn="ctr">
              <a:buNone/>
            </a:pPr>
            <a:r>
              <a:rPr lang="fr-FR" dirty="0">
                <a:solidFill>
                  <a:schemeClr val="bg1"/>
                </a:solidFill>
                <a:cs typeface="Calibri" panose="020F0502020204030204" pitchFamily="34" charset="0"/>
              </a:rPr>
              <a:t>1. ORGANISATION ET FINANCEMENT DE LA RECHERCHE EN SANTE A LA DGOS</a:t>
            </a:r>
            <a:br>
              <a:rPr lang="fr-FR" dirty="0">
                <a:solidFill>
                  <a:schemeClr val="bg1"/>
                </a:solidFill>
                <a:cs typeface="Calibri" panose="020F0502020204030204" pitchFamily="34" charset="0"/>
              </a:rPr>
            </a:br>
            <a:endParaRPr lang="fr-FR" dirty="0"/>
          </a:p>
        </p:txBody>
      </p:sp>
      <p:sp>
        <p:nvSpPr>
          <p:cNvPr id="2" name="ZoneTexte 1">
            <a:extLst>
              <a:ext uri="{FF2B5EF4-FFF2-40B4-BE49-F238E27FC236}">
                <a16:creationId xmlns:a16="http://schemas.microsoft.com/office/drawing/2014/main" id="{09C762A8-A280-95CE-864D-4395715E3711}"/>
              </a:ext>
            </a:extLst>
          </p:cNvPr>
          <p:cNvSpPr txBox="1"/>
          <p:nvPr/>
        </p:nvSpPr>
        <p:spPr>
          <a:xfrm>
            <a:off x="6948264" y="282353"/>
            <a:ext cx="2075181" cy="369332"/>
          </a:xfrm>
          <a:prstGeom prst="rect">
            <a:avLst/>
          </a:prstGeom>
          <a:noFill/>
        </p:spPr>
        <p:txBody>
          <a:bodyPr wrap="square" rtlCol="0">
            <a:spAutoFit/>
          </a:bodyPr>
          <a:lstStyle/>
          <a:p>
            <a:r>
              <a:rPr lang="fr-FR" b="1" dirty="0">
                <a:solidFill>
                  <a:srgbClr val="000091"/>
                </a:solidFill>
              </a:rPr>
              <a:t>SANTEXPO 2024</a:t>
            </a:r>
          </a:p>
        </p:txBody>
      </p:sp>
      <p:sp>
        <p:nvSpPr>
          <p:cNvPr id="14" name="ZoneTexte 13">
            <a:extLst>
              <a:ext uri="{FF2B5EF4-FFF2-40B4-BE49-F238E27FC236}">
                <a16:creationId xmlns:a16="http://schemas.microsoft.com/office/drawing/2014/main" id="{9C4D2FBB-EF87-5DAB-EF5E-C35FC07FD992}"/>
              </a:ext>
            </a:extLst>
          </p:cNvPr>
          <p:cNvSpPr txBox="1"/>
          <p:nvPr/>
        </p:nvSpPr>
        <p:spPr>
          <a:xfrm>
            <a:off x="467544" y="3723878"/>
            <a:ext cx="5544616" cy="892552"/>
          </a:xfrm>
          <a:prstGeom prst="rect">
            <a:avLst/>
          </a:prstGeom>
          <a:noFill/>
        </p:spPr>
        <p:txBody>
          <a:bodyPr wrap="square">
            <a:spAutoFit/>
          </a:bodyPr>
          <a:lstStyle/>
          <a:p>
            <a:r>
              <a:rPr lang="fr-FR" sz="1600" b="1" dirty="0">
                <a:solidFill>
                  <a:schemeClr val="bg1"/>
                </a:solidFill>
              </a:rPr>
              <a:t>Lionel DA-CRUZ </a:t>
            </a:r>
          </a:p>
          <a:p>
            <a:endParaRPr lang="fr-FR" sz="400" b="1" dirty="0">
              <a:solidFill>
                <a:schemeClr val="bg1"/>
              </a:solidFill>
            </a:endParaRPr>
          </a:p>
          <a:p>
            <a:r>
              <a:rPr lang="fr-FR" sz="1600" dirty="0">
                <a:solidFill>
                  <a:schemeClr val="bg1"/>
                </a:solidFill>
              </a:rPr>
              <a:t>Chef du bureau RI1 </a:t>
            </a:r>
          </a:p>
          <a:p>
            <a:r>
              <a:rPr lang="fr-FR" sz="1600" dirty="0">
                <a:solidFill>
                  <a:schemeClr val="bg1"/>
                </a:solidFill>
              </a:rPr>
              <a:t>MTSS-DGOS-PRI </a:t>
            </a:r>
          </a:p>
        </p:txBody>
      </p:sp>
    </p:spTree>
    <p:extLst>
      <p:ext uri="{BB962C8B-B14F-4D97-AF65-F5344CB8AC3E}">
        <p14:creationId xmlns:p14="http://schemas.microsoft.com/office/powerpoint/2010/main" val="1109453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21651" t="28300" r="10625" b="31100"/>
          <a:stretch/>
        </p:blipFill>
        <p:spPr>
          <a:xfrm>
            <a:off x="251520" y="1614714"/>
            <a:ext cx="6557191" cy="2211145"/>
          </a:xfrm>
          <a:prstGeom prst="rect">
            <a:avLst/>
          </a:prstGeom>
          <a:ln>
            <a:solidFill>
              <a:schemeClr val="accent6"/>
            </a:solidFill>
          </a:ln>
        </p:spPr>
      </p:pic>
      <p:sp>
        <p:nvSpPr>
          <p:cNvPr id="10" name="Rectangle 9"/>
          <p:cNvSpPr/>
          <p:nvPr/>
        </p:nvSpPr>
        <p:spPr>
          <a:xfrm>
            <a:off x="251520" y="1083267"/>
            <a:ext cx="3930884" cy="323165"/>
          </a:xfrm>
          <a:prstGeom prst="rect">
            <a:avLst/>
          </a:prstGeom>
        </p:spPr>
        <p:txBody>
          <a:bodyPr wrap="none">
            <a:spAutoFit/>
          </a:bodyPr>
          <a:lstStyle/>
          <a:p>
            <a:pPr marL="9525" indent="85725">
              <a:spcBef>
                <a:spcPts val="400"/>
              </a:spcBef>
              <a:spcAft>
                <a:spcPts val="800"/>
              </a:spcAft>
            </a:pPr>
            <a:r>
              <a:rPr lang="fr-FR" sz="1500" b="1" u="sng" dirty="0">
                <a:solidFill>
                  <a:schemeClr val="tx1">
                    <a:lumMod val="65000"/>
                    <a:lumOff val="35000"/>
                  </a:schemeClr>
                </a:solidFill>
              </a:rPr>
              <a:t>III-III  Focus sur les 3 premières éditions</a:t>
            </a:r>
          </a:p>
        </p:txBody>
      </p:sp>
      <p:sp>
        <p:nvSpPr>
          <p:cNvPr id="13" name="Rectangle 12"/>
          <p:cNvSpPr/>
          <p:nvPr/>
        </p:nvSpPr>
        <p:spPr>
          <a:xfrm>
            <a:off x="7122227" y="1849529"/>
            <a:ext cx="1732007" cy="719565"/>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Taux de sélection </a:t>
            </a:r>
          </a:p>
          <a:p>
            <a:pPr marL="92075" algn="ctr"/>
            <a:r>
              <a:rPr lang="fr-FR" sz="1200" b="1" dirty="0">
                <a:solidFill>
                  <a:schemeClr val="bg1"/>
                </a:solidFill>
              </a:rPr>
              <a:t>Hétérogènes selon les territoires</a:t>
            </a:r>
          </a:p>
        </p:txBody>
      </p:sp>
      <p:sp>
        <p:nvSpPr>
          <p:cNvPr id="14" name="Rectangle 13"/>
          <p:cNvSpPr/>
          <p:nvPr/>
        </p:nvSpPr>
        <p:spPr>
          <a:xfrm>
            <a:off x="7122227" y="2632552"/>
            <a:ext cx="1728193" cy="738600"/>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Impact d’AAP récents similaires :  concurrence</a:t>
            </a:r>
          </a:p>
        </p:txBody>
      </p:sp>
      <p:sp>
        <p:nvSpPr>
          <p:cNvPr id="15" name="Rectangle 14"/>
          <p:cNvSpPr/>
          <p:nvPr/>
        </p:nvSpPr>
        <p:spPr>
          <a:xfrm>
            <a:off x="7122227" y="3800360"/>
            <a:ext cx="1732007" cy="931797"/>
          </a:xfrm>
          <a:prstGeom prst="rect">
            <a:avLst/>
          </a:prstGeom>
          <a:solidFill>
            <a:schemeClr val="tx1"/>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Enjeux : </a:t>
            </a:r>
          </a:p>
          <a:p>
            <a:pPr marL="92075" algn="ctr"/>
            <a:r>
              <a:rPr lang="fr-FR" sz="1200" b="1" dirty="0">
                <a:solidFill>
                  <a:schemeClr val="bg1"/>
                </a:solidFill>
              </a:rPr>
              <a:t>Si projets immatures liberté de ne pas utiliser toute l’enveloppe</a:t>
            </a:r>
          </a:p>
        </p:txBody>
      </p:sp>
      <p:pic>
        <p:nvPicPr>
          <p:cNvPr id="16" name="Image 15"/>
          <p:cNvPicPr>
            <a:picLocks noChangeAspect="1"/>
          </p:cNvPicPr>
          <p:nvPr/>
        </p:nvPicPr>
        <p:blipFill rotWithShape="1">
          <a:blip r:embed="rId3"/>
          <a:srcRect l="42517" t="69076" r="33463" b="27600"/>
          <a:stretch/>
        </p:blipFill>
        <p:spPr>
          <a:xfrm>
            <a:off x="1907704" y="4034141"/>
            <a:ext cx="4392488" cy="341964"/>
          </a:xfrm>
          <a:prstGeom prst="rect">
            <a:avLst/>
          </a:prstGeom>
        </p:spPr>
      </p:pic>
      <p:cxnSp>
        <p:nvCxnSpPr>
          <p:cNvPr id="5" name="Connecteur droit 4"/>
          <p:cNvCxnSpPr/>
          <p:nvPr/>
        </p:nvCxnSpPr>
        <p:spPr>
          <a:xfrm>
            <a:off x="2483768" y="1614714"/>
            <a:ext cx="0" cy="2211145"/>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5"/>
          <p:cNvSpPr txBox="1"/>
          <p:nvPr/>
        </p:nvSpPr>
        <p:spPr>
          <a:xfrm>
            <a:off x="941515" y="4378213"/>
            <a:ext cx="5027851" cy="369332"/>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800" b="1" dirty="0"/>
              <a:t>Taux de sélection LI et projets– 2021 et 2022</a:t>
            </a:r>
          </a:p>
        </p:txBody>
      </p:sp>
      <p:sp>
        <p:nvSpPr>
          <p:cNvPr id="18" name="Rectangle 17"/>
          <p:cNvSpPr/>
          <p:nvPr/>
        </p:nvSpPr>
        <p:spPr>
          <a:xfrm>
            <a:off x="7122227" y="863151"/>
            <a:ext cx="1728193" cy="910492"/>
          </a:xfrm>
          <a:prstGeom prst="rect">
            <a:avLst/>
          </a:prstGeom>
          <a:solidFill>
            <a:schemeClr val="tx2"/>
          </a:solidFill>
          <a:ln>
            <a:noFill/>
          </a:ln>
        </p:spPr>
        <p:style>
          <a:lnRef idx="0">
            <a:scrgbClr r="0" g="0" b="0"/>
          </a:lnRef>
          <a:fillRef idx="0">
            <a:scrgbClr r="0" g="0" b="0"/>
          </a:fillRef>
          <a:effectRef idx="0">
            <a:scrgbClr r="0" g="0" b="0"/>
          </a:effectRef>
          <a:fontRef idx="minor">
            <a:schemeClr val="accent3"/>
          </a:fontRef>
        </p:style>
        <p:txBody>
          <a:bodyPr rtlCol="0" anchor="ctr"/>
          <a:lstStyle/>
          <a:p>
            <a:pPr marL="92075" algn="ctr"/>
            <a:r>
              <a:rPr lang="fr-FR" sz="1200" b="1" dirty="0">
                <a:solidFill>
                  <a:schemeClr val="bg1"/>
                </a:solidFill>
              </a:rPr>
              <a:t>Variabilité importante du nombre de projets déposés</a:t>
            </a:r>
          </a:p>
          <a:p>
            <a:pPr marL="92075" algn="ctr"/>
            <a:r>
              <a:rPr lang="fr-FR" sz="1200" b="1" dirty="0">
                <a:solidFill>
                  <a:schemeClr val="bg1"/>
                </a:solidFill>
              </a:rPr>
              <a:t>entre GIRCI</a:t>
            </a:r>
          </a:p>
        </p:txBody>
      </p:sp>
      <p:sp>
        <p:nvSpPr>
          <p:cNvPr id="4" name="ZoneTexte 3">
            <a:extLst>
              <a:ext uri="{FF2B5EF4-FFF2-40B4-BE49-F238E27FC236}">
                <a16:creationId xmlns:a16="http://schemas.microsoft.com/office/drawing/2014/main" id="{B99B75C0-EE3D-086C-A863-801CD85E88F5}"/>
              </a:ext>
            </a:extLst>
          </p:cNvPr>
          <p:cNvSpPr txBox="1"/>
          <p:nvPr/>
        </p:nvSpPr>
        <p:spPr>
          <a:xfrm>
            <a:off x="2286000" y="2087299"/>
            <a:ext cx="4572000" cy="369332"/>
          </a:xfrm>
          <a:prstGeom prst="rect">
            <a:avLst/>
          </a:prstGeom>
          <a:noFill/>
        </p:spPr>
        <p:txBody>
          <a:bodyPr wrap="square">
            <a:spAutoFit/>
          </a:bodyPr>
          <a:lstStyle/>
          <a:p>
            <a:r>
              <a:rPr lang="fr-FR" sz="1800" b="1" dirty="0">
                <a:solidFill>
                  <a:schemeClr val="bg1"/>
                </a:solidFill>
              </a:rPr>
              <a:t>et territoires </a:t>
            </a:r>
            <a:endParaRPr lang="fr-FR" dirty="0"/>
          </a:p>
        </p:txBody>
      </p:sp>
      <p:sp>
        <p:nvSpPr>
          <p:cNvPr id="19" name="Triangle isocèle 18">
            <a:extLst>
              <a:ext uri="{FF2B5EF4-FFF2-40B4-BE49-F238E27FC236}">
                <a16:creationId xmlns:a16="http://schemas.microsoft.com/office/drawing/2014/main" id="{036C7340-01F8-DE34-832C-32C5E646119D}"/>
              </a:ext>
            </a:extLst>
          </p:cNvPr>
          <p:cNvSpPr/>
          <p:nvPr/>
        </p:nvSpPr>
        <p:spPr>
          <a:xfrm rot="10800000">
            <a:off x="7122352" y="3481645"/>
            <a:ext cx="1719411" cy="22829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numéro de diapositive 3">
            <a:extLst>
              <a:ext uri="{FF2B5EF4-FFF2-40B4-BE49-F238E27FC236}">
                <a16:creationId xmlns:a16="http://schemas.microsoft.com/office/drawing/2014/main" id="{213D1BD6-82AA-5D74-4D71-E0EF24713FCB}"/>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30</a:t>
            </a:fld>
            <a:endParaRPr lang="fr-FR" dirty="0"/>
          </a:p>
        </p:txBody>
      </p:sp>
      <p:sp>
        <p:nvSpPr>
          <p:cNvPr id="12" name="Espace réservé de la date 2">
            <a:extLst>
              <a:ext uri="{FF2B5EF4-FFF2-40B4-BE49-F238E27FC236}">
                <a16:creationId xmlns:a16="http://schemas.microsoft.com/office/drawing/2014/main" id="{B30966B1-7491-9A67-38F1-FC29A313BE55}"/>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20" name="Image 19">
            <a:extLst>
              <a:ext uri="{FF2B5EF4-FFF2-40B4-BE49-F238E27FC236}">
                <a16:creationId xmlns:a16="http://schemas.microsoft.com/office/drawing/2014/main" id="{DC59BD26-0EA9-9C84-C23C-9F7B9AE70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23" name="Titre 4">
            <a:extLst>
              <a:ext uri="{FF2B5EF4-FFF2-40B4-BE49-F238E27FC236}">
                <a16:creationId xmlns:a16="http://schemas.microsoft.com/office/drawing/2014/main" id="{BE279936-5CA0-4C3C-6009-15E317A081BE}"/>
              </a:ext>
            </a:extLst>
          </p:cNvPr>
          <p:cNvSpPr txBox="1">
            <a:spLocks/>
          </p:cNvSpPr>
          <p:nvPr/>
        </p:nvSpPr>
        <p:spPr>
          <a:xfrm>
            <a:off x="-58965" y="132494"/>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24" name="Rectangle 23">
            <a:extLst>
              <a:ext uri="{FF2B5EF4-FFF2-40B4-BE49-F238E27FC236}">
                <a16:creationId xmlns:a16="http://schemas.microsoft.com/office/drawing/2014/main" id="{7B315C58-C7BC-80BA-2775-A14551E7E6B9}"/>
              </a:ext>
            </a:extLst>
          </p:cNvPr>
          <p:cNvSpPr/>
          <p:nvPr/>
        </p:nvSpPr>
        <p:spPr>
          <a:xfrm>
            <a:off x="179512" y="861997"/>
            <a:ext cx="6768752" cy="3869993"/>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3028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8">
            <a:extLst>
              <a:ext uri="{FF2B5EF4-FFF2-40B4-BE49-F238E27FC236}">
                <a16:creationId xmlns:a16="http://schemas.microsoft.com/office/drawing/2014/main" id="{27883A4E-11C3-A343-86BD-29780D88B23F}"/>
              </a:ext>
            </a:extLst>
          </p:cNvPr>
          <p:cNvSpPr>
            <a:spLocks noGrp="1"/>
          </p:cNvSpPr>
          <p:nvPr>
            <p:ph type="body" sz="quarter" idx="14"/>
          </p:nvPr>
        </p:nvSpPr>
        <p:spPr>
          <a:xfrm>
            <a:off x="251520" y="1561860"/>
            <a:ext cx="6186887" cy="3026114"/>
          </a:xfrm>
        </p:spPr>
        <p:txBody>
          <a:bodyPr/>
          <a:lstStyle/>
          <a:p>
            <a:pPr marL="377825" indent="-285750">
              <a:spcBef>
                <a:spcPts val="0"/>
              </a:spcBef>
              <a:spcAft>
                <a:spcPts val="500"/>
              </a:spcAft>
              <a:buFont typeface="Wingdings" panose="05000000000000000000" pitchFamily="2" charset="2"/>
              <a:buChar char="§"/>
            </a:pPr>
            <a:r>
              <a:rPr lang="fr-FR" b="0" dirty="0">
                <a:latin typeface="+mj-lt"/>
              </a:rPr>
              <a:t>Confirmation de l’intérêt de la thématique de recherche </a:t>
            </a:r>
            <a:r>
              <a:rPr lang="fr-FR" dirty="0">
                <a:latin typeface="+mj-lt"/>
              </a:rPr>
              <a:t>Soins Primaires </a:t>
            </a:r>
          </a:p>
          <a:p>
            <a:pPr marL="377825" indent="-285750">
              <a:spcBef>
                <a:spcPts val="0"/>
              </a:spcBef>
              <a:spcAft>
                <a:spcPts val="500"/>
              </a:spcAft>
              <a:buFont typeface="Wingdings" panose="05000000000000000000" pitchFamily="2" charset="2"/>
              <a:buChar char="§"/>
            </a:pPr>
            <a:r>
              <a:rPr lang="fr-FR" b="0" dirty="0">
                <a:latin typeface="+mj-lt"/>
              </a:rPr>
              <a:t>Réponse à un </a:t>
            </a:r>
            <a:r>
              <a:rPr lang="fr-FR" dirty="0">
                <a:latin typeface="+mj-lt"/>
              </a:rPr>
              <a:t>besoin non couvert </a:t>
            </a:r>
          </a:p>
          <a:p>
            <a:pPr marL="627063" lvl="2" indent="-147638">
              <a:spcBef>
                <a:spcPts val="0"/>
              </a:spcBef>
              <a:spcAft>
                <a:spcPts val="500"/>
              </a:spcAft>
              <a:buFont typeface="Wingdings" panose="05000000000000000000" pitchFamily="2" charset="2"/>
              <a:buChar char="Ø"/>
            </a:pPr>
            <a:r>
              <a:rPr lang="fr-FR" sz="1200" dirty="0">
                <a:latin typeface="+mj-lt"/>
              </a:rPr>
              <a:t>Projets thématisés « Ville »  72% = non couvert par les AAP classiques</a:t>
            </a:r>
          </a:p>
          <a:p>
            <a:pPr marL="377825" indent="-285750">
              <a:spcBef>
                <a:spcPts val="0"/>
              </a:spcBef>
              <a:spcAft>
                <a:spcPts val="500"/>
              </a:spcAft>
              <a:buFont typeface="Wingdings" panose="05000000000000000000" pitchFamily="2" charset="2"/>
              <a:buChar char="§"/>
            </a:pPr>
            <a:r>
              <a:rPr lang="fr-FR" dirty="0">
                <a:latin typeface="+mj-lt"/>
              </a:rPr>
              <a:t>Cible conforme </a:t>
            </a:r>
            <a:r>
              <a:rPr lang="fr-FR" b="0" dirty="0">
                <a:latin typeface="+mj-lt"/>
              </a:rPr>
              <a:t>: porteurs de projets de Ville à </a:t>
            </a:r>
            <a:r>
              <a:rPr lang="fr-FR" dirty="0">
                <a:latin typeface="+mj-lt"/>
              </a:rPr>
              <a:t>63%</a:t>
            </a:r>
          </a:p>
          <a:p>
            <a:pPr marL="377825" indent="-285750">
              <a:spcBef>
                <a:spcPts val="0"/>
              </a:spcBef>
              <a:spcAft>
                <a:spcPts val="500"/>
              </a:spcAft>
              <a:buFont typeface="Wingdings" panose="05000000000000000000" pitchFamily="2" charset="2"/>
              <a:buChar char="§"/>
            </a:pPr>
            <a:r>
              <a:rPr lang="fr-FR" b="0" dirty="0">
                <a:latin typeface="+mj-lt"/>
              </a:rPr>
              <a:t>Lien ville-hôpital en action : </a:t>
            </a:r>
          </a:p>
          <a:p>
            <a:pPr marL="650975" lvl="2">
              <a:spcBef>
                <a:spcPts val="0"/>
              </a:spcBef>
              <a:spcAft>
                <a:spcPts val="500"/>
              </a:spcAft>
              <a:buFont typeface="Wingdings" panose="05000000000000000000" pitchFamily="2" charset="2"/>
              <a:buChar char="Ø"/>
            </a:pPr>
            <a:r>
              <a:rPr lang="fr-FR" sz="1200" b="0" dirty="0">
                <a:latin typeface="+mj-lt"/>
              </a:rPr>
              <a:t>CHU, CH, ESPIC : lieu de préparation des projets et de la Promotion en majorité</a:t>
            </a:r>
          </a:p>
          <a:p>
            <a:pPr marL="650975" lvl="2">
              <a:spcBef>
                <a:spcPts val="0"/>
              </a:spcBef>
              <a:spcAft>
                <a:spcPts val="500"/>
              </a:spcAft>
              <a:buFont typeface="Wingdings" panose="05000000000000000000" pitchFamily="2" charset="2"/>
              <a:buChar char="Ø"/>
            </a:pPr>
            <a:r>
              <a:rPr lang="fr-FR" sz="1200" b="0" dirty="0">
                <a:latin typeface="+mj-lt"/>
              </a:rPr>
              <a:t>Ville : lieu des Centres d'inclusion en majorité</a:t>
            </a:r>
          </a:p>
          <a:p>
            <a:pPr marL="377825" indent="-285750">
              <a:spcBef>
                <a:spcPts val="0"/>
              </a:spcBef>
              <a:spcAft>
                <a:spcPts val="500"/>
              </a:spcAft>
              <a:buFont typeface="Wingdings" panose="05000000000000000000" pitchFamily="2" charset="2"/>
              <a:buChar char="§"/>
            </a:pPr>
            <a:r>
              <a:rPr lang="fr-FR" dirty="0">
                <a:latin typeface="+mj-lt"/>
              </a:rPr>
              <a:t>Territoires différents </a:t>
            </a:r>
            <a:r>
              <a:rPr lang="fr-FR" b="0" dirty="0">
                <a:latin typeface="+mj-lt"/>
              </a:rPr>
              <a:t>avec des besoins spécifiques :</a:t>
            </a:r>
          </a:p>
          <a:p>
            <a:pPr marL="557825" lvl="1" indent="-285750">
              <a:spcBef>
                <a:spcPts val="0"/>
              </a:spcBef>
              <a:spcAft>
                <a:spcPts val="500"/>
              </a:spcAft>
              <a:buFont typeface="Wingdings" panose="05000000000000000000" pitchFamily="2" charset="2"/>
              <a:buChar char="Ø"/>
            </a:pPr>
            <a:r>
              <a:rPr lang="fr-FR" dirty="0">
                <a:latin typeface="+mj-lt"/>
              </a:rPr>
              <a:t>Ex1 : Besoin principal de structuration, nécessité acculturation à la recherche et  structures support   </a:t>
            </a:r>
          </a:p>
          <a:p>
            <a:pPr marL="557825" lvl="1" indent="-285750">
              <a:spcBef>
                <a:spcPts val="0"/>
              </a:spcBef>
              <a:spcAft>
                <a:spcPts val="500"/>
              </a:spcAft>
              <a:buFont typeface="Wingdings" panose="05000000000000000000" pitchFamily="2" charset="2"/>
              <a:buChar char="Ø"/>
            </a:pPr>
            <a:r>
              <a:rPr lang="fr-FR" b="0" dirty="0">
                <a:latin typeface="+mj-lt"/>
              </a:rPr>
              <a:t>Ex2 : Gros volume de recherche rendant l’AAP plus sélectif</a:t>
            </a:r>
          </a:p>
          <a:p>
            <a:pPr marL="557825" lvl="1" indent="-285750">
              <a:spcBef>
                <a:spcPts val="0"/>
              </a:spcBef>
              <a:spcAft>
                <a:spcPts val="500"/>
              </a:spcAft>
              <a:buFont typeface="Wingdings" panose="05000000000000000000" pitchFamily="2" charset="2"/>
              <a:buChar char="§"/>
            </a:pPr>
            <a:endParaRPr lang="fr-FR" b="0" dirty="0">
              <a:latin typeface="+mj-lt"/>
            </a:endParaRPr>
          </a:p>
        </p:txBody>
      </p:sp>
      <p:sp>
        <p:nvSpPr>
          <p:cNvPr id="10" name="Rectangle 9"/>
          <p:cNvSpPr/>
          <p:nvPr/>
        </p:nvSpPr>
        <p:spPr>
          <a:xfrm>
            <a:off x="251520" y="987574"/>
            <a:ext cx="2881815" cy="323165"/>
          </a:xfrm>
          <a:prstGeom prst="rect">
            <a:avLst/>
          </a:prstGeom>
        </p:spPr>
        <p:txBody>
          <a:bodyPr wrap="none">
            <a:spAutoFit/>
          </a:bodyPr>
          <a:lstStyle/>
          <a:p>
            <a:pPr marL="9525" indent="85725">
              <a:spcBef>
                <a:spcPts val="400"/>
              </a:spcBef>
              <a:spcAft>
                <a:spcPts val="800"/>
              </a:spcAft>
            </a:pPr>
            <a:r>
              <a:rPr lang="fr-FR" sz="1500" b="1" u="sng" dirty="0">
                <a:solidFill>
                  <a:schemeClr val="tx1">
                    <a:lumMod val="65000"/>
                    <a:lumOff val="35000"/>
                  </a:schemeClr>
                </a:solidFill>
              </a:rPr>
              <a:t>III-IV  Analyse - Perspectives</a:t>
            </a:r>
          </a:p>
        </p:txBody>
      </p:sp>
      <p:sp>
        <p:nvSpPr>
          <p:cNvPr id="4" name="ZoneTexte 3"/>
          <p:cNvSpPr txBox="1"/>
          <p:nvPr/>
        </p:nvSpPr>
        <p:spPr>
          <a:xfrm>
            <a:off x="6601294" y="3360223"/>
            <a:ext cx="2203968" cy="1384995"/>
          </a:xfrm>
          <a:prstGeom prst="rect">
            <a:avLst/>
          </a:prstGeom>
          <a:solidFill>
            <a:schemeClr val="tx1"/>
          </a:solidFill>
        </p:spPr>
        <p:txBody>
          <a:bodyPr wrap="square" rtlCol="0">
            <a:spAutoFit/>
          </a:bodyPr>
          <a:lstStyle/>
          <a:p>
            <a:pPr algn="ctr"/>
            <a:r>
              <a:rPr lang="fr-FR" sz="1400" b="1" dirty="0">
                <a:solidFill>
                  <a:schemeClr val="bg1"/>
                </a:solidFill>
              </a:rPr>
              <a:t>GIRCI = </a:t>
            </a:r>
          </a:p>
          <a:p>
            <a:pPr algn="ctr"/>
            <a:r>
              <a:rPr lang="fr-FR" sz="1400" b="1" dirty="0">
                <a:solidFill>
                  <a:schemeClr val="bg1"/>
                </a:solidFill>
              </a:rPr>
              <a:t>échelon territorial permettant un accompagnement sur mesure de l’émergence de la recherche</a:t>
            </a:r>
          </a:p>
        </p:txBody>
      </p:sp>
      <p:sp>
        <p:nvSpPr>
          <p:cNvPr id="12" name="ZoneTexte 11"/>
          <p:cNvSpPr txBox="1"/>
          <p:nvPr/>
        </p:nvSpPr>
        <p:spPr>
          <a:xfrm>
            <a:off x="6628102" y="829150"/>
            <a:ext cx="2203968" cy="1384995"/>
          </a:xfrm>
          <a:prstGeom prst="rect">
            <a:avLst/>
          </a:prstGeom>
          <a:solidFill>
            <a:schemeClr val="tx2"/>
          </a:solidFill>
        </p:spPr>
        <p:txBody>
          <a:bodyPr wrap="square" rtlCol="0">
            <a:spAutoFit/>
          </a:bodyPr>
          <a:lstStyle/>
          <a:p>
            <a:pPr algn="ctr"/>
            <a:r>
              <a:rPr lang="fr-FR" sz="1400" b="1" dirty="0">
                <a:solidFill>
                  <a:schemeClr val="bg1"/>
                </a:solidFill>
              </a:rPr>
              <a:t>Développement de liens synergiques</a:t>
            </a:r>
          </a:p>
          <a:p>
            <a:pPr algn="ctr"/>
            <a:r>
              <a:rPr lang="fr-FR" sz="1400" b="1" dirty="0">
                <a:solidFill>
                  <a:schemeClr val="bg1"/>
                </a:solidFill>
              </a:rPr>
              <a:t>entre les instances</a:t>
            </a:r>
          </a:p>
          <a:p>
            <a:pPr algn="ctr"/>
            <a:r>
              <a:rPr lang="fr-FR" sz="1400" b="1" dirty="0">
                <a:solidFill>
                  <a:schemeClr val="bg1"/>
                </a:solidFill>
              </a:rPr>
              <a:t> en Soins Primaires </a:t>
            </a:r>
          </a:p>
          <a:p>
            <a:pPr algn="ctr"/>
            <a:r>
              <a:rPr lang="fr-FR" sz="1400" b="1" dirty="0">
                <a:solidFill>
                  <a:schemeClr val="bg1"/>
                </a:solidFill>
              </a:rPr>
              <a:t>et les gouvernances</a:t>
            </a:r>
          </a:p>
          <a:p>
            <a:pPr algn="ctr"/>
            <a:r>
              <a:rPr lang="fr-FR" sz="1400" b="1" dirty="0">
                <a:solidFill>
                  <a:schemeClr val="bg1"/>
                </a:solidFill>
              </a:rPr>
              <a:t> des GIRCI</a:t>
            </a:r>
          </a:p>
        </p:txBody>
      </p:sp>
      <p:sp>
        <p:nvSpPr>
          <p:cNvPr id="13" name="ZoneTexte 12"/>
          <p:cNvSpPr txBox="1"/>
          <p:nvPr/>
        </p:nvSpPr>
        <p:spPr>
          <a:xfrm>
            <a:off x="6628104" y="2298741"/>
            <a:ext cx="2208696" cy="738664"/>
          </a:xfrm>
          <a:prstGeom prst="rect">
            <a:avLst/>
          </a:prstGeom>
          <a:solidFill>
            <a:schemeClr val="tx2"/>
          </a:solidFill>
        </p:spPr>
        <p:txBody>
          <a:bodyPr wrap="square" rtlCol="0">
            <a:spAutoFit/>
          </a:bodyPr>
          <a:lstStyle/>
          <a:p>
            <a:pPr algn="ctr"/>
            <a:r>
              <a:rPr lang="fr-FR" sz="1400" b="1" dirty="0">
                <a:solidFill>
                  <a:schemeClr val="bg1"/>
                </a:solidFill>
              </a:rPr>
              <a:t>Consolidation de la  recherche </a:t>
            </a:r>
          </a:p>
          <a:p>
            <a:pPr algn="ctr"/>
            <a:r>
              <a:rPr lang="fr-FR" sz="1400" b="1" dirty="0">
                <a:solidFill>
                  <a:schemeClr val="bg1"/>
                </a:solidFill>
              </a:rPr>
              <a:t>en Soins Primaires</a:t>
            </a:r>
          </a:p>
        </p:txBody>
      </p:sp>
      <p:sp>
        <p:nvSpPr>
          <p:cNvPr id="3" name="Triangle isocèle 2">
            <a:extLst>
              <a:ext uri="{FF2B5EF4-FFF2-40B4-BE49-F238E27FC236}">
                <a16:creationId xmlns:a16="http://schemas.microsoft.com/office/drawing/2014/main" id="{14803A43-DC37-E9A9-27EA-AAB2531D095D}"/>
              </a:ext>
            </a:extLst>
          </p:cNvPr>
          <p:cNvSpPr/>
          <p:nvPr/>
        </p:nvSpPr>
        <p:spPr>
          <a:xfrm rot="10800000">
            <a:off x="6628102" y="3129538"/>
            <a:ext cx="2120610" cy="199696"/>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numéro de diapositive 3">
            <a:extLst>
              <a:ext uri="{FF2B5EF4-FFF2-40B4-BE49-F238E27FC236}">
                <a16:creationId xmlns:a16="http://schemas.microsoft.com/office/drawing/2014/main" id="{005DA155-BA52-910C-AC14-3A666A368CDE}"/>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31</a:t>
            </a:fld>
            <a:endParaRPr lang="fr-FR" dirty="0"/>
          </a:p>
        </p:txBody>
      </p:sp>
      <p:sp>
        <p:nvSpPr>
          <p:cNvPr id="14" name="Espace réservé de la date 2">
            <a:extLst>
              <a:ext uri="{FF2B5EF4-FFF2-40B4-BE49-F238E27FC236}">
                <a16:creationId xmlns:a16="http://schemas.microsoft.com/office/drawing/2014/main" id="{E54F38FF-3B23-D6A8-0D7C-BCE0665F0DAA}"/>
              </a:ext>
            </a:extLst>
          </p:cNvPr>
          <p:cNvSpPr>
            <a:spLocks noGrp="1"/>
          </p:cNvSpPr>
          <p:nvPr>
            <p:ph type="dt" sz="half" idx="2"/>
          </p:nvPr>
        </p:nvSpPr>
        <p:spPr>
          <a:xfrm>
            <a:off x="323850" y="4797631"/>
            <a:ext cx="1170000" cy="345869"/>
          </a:xfrm>
        </p:spPr>
        <p:txBody>
          <a:bodyPr/>
          <a:lstStyle/>
          <a:p>
            <a:r>
              <a:rPr lang="fr-FR" cap="all" dirty="0"/>
              <a:t>21/05/2024</a:t>
            </a:r>
          </a:p>
        </p:txBody>
      </p:sp>
      <p:pic>
        <p:nvPicPr>
          <p:cNvPr id="15" name="Image 14">
            <a:extLst>
              <a:ext uri="{FF2B5EF4-FFF2-40B4-BE49-F238E27FC236}">
                <a16:creationId xmlns:a16="http://schemas.microsoft.com/office/drawing/2014/main" id="{9DFD74DE-5689-B015-39C6-B59D65BAD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100422"/>
            <a:ext cx="1080369" cy="564034"/>
          </a:xfrm>
          <a:prstGeom prst="rect">
            <a:avLst/>
          </a:prstGeom>
        </p:spPr>
      </p:pic>
      <p:sp>
        <p:nvSpPr>
          <p:cNvPr id="16" name="Titre 4">
            <a:extLst>
              <a:ext uri="{FF2B5EF4-FFF2-40B4-BE49-F238E27FC236}">
                <a16:creationId xmlns:a16="http://schemas.microsoft.com/office/drawing/2014/main" id="{424DBFB5-4B69-5A9C-B943-742260FB6F70}"/>
              </a:ext>
            </a:extLst>
          </p:cNvPr>
          <p:cNvSpPr txBox="1">
            <a:spLocks/>
          </p:cNvSpPr>
          <p:nvPr/>
        </p:nvSpPr>
        <p:spPr>
          <a:xfrm>
            <a:off x="-58965" y="1259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III- Les GIRCI mandatés par la DGOS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pour gérer l’Appel à projets en soins primaires </a:t>
            </a:r>
            <a:r>
              <a:rPr lang="fr-FR" sz="1600" i="1" dirty="0" err="1">
                <a:solidFill>
                  <a:srgbClr val="7EB0DE"/>
                </a:solidFill>
                <a:latin typeface="+mn-lt"/>
                <a:ea typeface="+mn-ea"/>
                <a:cs typeface="+mn-cs"/>
              </a:rPr>
              <a:t>ReSP-ir</a:t>
            </a:r>
            <a:br>
              <a:rPr lang="fr-FR" sz="1800" i="1" dirty="0">
                <a:solidFill>
                  <a:srgbClr val="7EB0DE"/>
                </a:solidFill>
                <a:latin typeface="+mn-lt"/>
                <a:ea typeface="+mn-ea"/>
                <a:cs typeface="+mn-cs"/>
              </a:rPr>
            </a:br>
            <a:endParaRPr lang="fr-FR" sz="1800" dirty="0">
              <a:solidFill>
                <a:srgbClr val="2E75B6"/>
              </a:solidFill>
              <a:latin typeface="+mn-lt"/>
              <a:ea typeface="+mn-ea"/>
              <a:cs typeface="+mn-cs"/>
            </a:endParaRPr>
          </a:p>
        </p:txBody>
      </p:sp>
      <p:sp>
        <p:nvSpPr>
          <p:cNvPr id="17" name="Rectangle 16">
            <a:extLst>
              <a:ext uri="{FF2B5EF4-FFF2-40B4-BE49-F238E27FC236}">
                <a16:creationId xmlns:a16="http://schemas.microsoft.com/office/drawing/2014/main" id="{E0C98210-C0D1-F74B-7EC4-3647A8B8051E}"/>
              </a:ext>
            </a:extLst>
          </p:cNvPr>
          <p:cNvSpPr/>
          <p:nvPr/>
        </p:nvSpPr>
        <p:spPr>
          <a:xfrm>
            <a:off x="307200" y="843559"/>
            <a:ext cx="6186887" cy="3888432"/>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63626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p:txBody>
          <a:bodyPr/>
          <a:lstStyle/>
          <a:p>
            <a:endParaRPr lang="fr-FR"/>
          </a:p>
        </p:txBody>
      </p:sp>
      <p:sp>
        <p:nvSpPr>
          <p:cNvPr id="6" name="Titre 5"/>
          <p:cNvSpPr>
            <a:spLocks noGrp="1"/>
          </p:cNvSpPr>
          <p:nvPr>
            <p:ph type="title"/>
          </p:nvPr>
        </p:nvSpPr>
        <p:spPr/>
        <p:txBody>
          <a:bodyPr>
            <a:normAutofit/>
          </a:bodyPr>
          <a:lstStyle/>
          <a:p>
            <a:pPr marL="0" indent="0" algn="ctr">
              <a:buNone/>
            </a:pPr>
            <a:r>
              <a:rPr lang="fr-FR" dirty="0">
                <a:cs typeface="Calibri" panose="020F0502020204030204" pitchFamily="34" charset="0"/>
              </a:rPr>
              <a:t>4. Présentation de 3 projets lauréat à l’AAP </a:t>
            </a:r>
            <a:r>
              <a:rPr lang="fr-FR" dirty="0" err="1">
                <a:cs typeface="Calibri" panose="020F0502020204030204" pitchFamily="34" charset="0"/>
              </a:rPr>
              <a:t>ReS-Pir</a:t>
            </a:r>
            <a:br>
              <a:rPr lang="fr-FR" dirty="0">
                <a:cs typeface="Calibri" panose="020F0502020204030204" pitchFamily="34" charset="0"/>
              </a:rPr>
            </a:br>
            <a:endParaRPr lang="fr-FR" dirty="0"/>
          </a:p>
        </p:txBody>
      </p:sp>
      <p:sp>
        <p:nvSpPr>
          <p:cNvPr id="2" name="ZoneTexte 1">
            <a:extLst>
              <a:ext uri="{FF2B5EF4-FFF2-40B4-BE49-F238E27FC236}">
                <a16:creationId xmlns:a16="http://schemas.microsoft.com/office/drawing/2014/main" id="{09C762A8-A280-95CE-864D-4395715E3711}"/>
              </a:ext>
            </a:extLst>
          </p:cNvPr>
          <p:cNvSpPr txBox="1"/>
          <p:nvPr/>
        </p:nvSpPr>
        <p:spPr>
          <a:xfrm>
            <a:off x="6948264" y="282353"/>
            <a:ext cx="2075181" cy="369332"/>
          </a:xfrm>
          <a:prstGeom prst="rect">
            <a:avLst/>
          </a:prstGeom>
          <a:noFill/>
        </p:spPr>
        <p:txBody>
          <a:bodyPr wrap="square" rtlCol="0">
            <a:spAutoFit/>
          </a:bodyPr>
          <a:lstStyle/>
          <a:p>
            <a:r>
              <a:rPr lang="fr-FR" b="1" dirty="0">
                <a:solidFill>
                  <a:srgbClr val="000091"/>
                </a:solidFill>
              </a:rPr>
              <a:t>SANTEXPO 2024</a:t>
            </a:r>
          </a:p>
        </p:txBody>
      </p:sp>
      <p:sp>
        <p:nvSpPr>
          <p:cNvPr id="5" name="ZoneTexte 4">
            <a:extLst>
              <a:ext uri="{FF2B5EF4-FFF2-40B4-BE49-F238E27FC236}">
                <a16:creationId xmlns:a16="http://schemas.microsoft.com/office/drawing/2014/main" id="{72DBBA75-F119-C9FE-3353-18F88EEC30BD}"/>
              </a:ext>
            </a:extLst>
          </p:cNvPr>
          <p:cNvSpPr txBox="1"/>
          <p:nvPr/>
        </p:nvSpPr>
        <p:spPr>
          <a:xfrm>
            <a:off x="395536" y="3651870"/>
            <a:ext cx="7776790" cy="1046440"/>
          </a:xfrm>
          <a:prstGeom prst="rect">
            <a:avLst/>
          </a:prstGeom>
          <a:noFill/>
        </p:spPr>
        <p:txBody>
          <a:bodyPr wrap="square">
            <a:spAutoFit/>
          </a:bodyPr>
          <a:lstStyle/>
          <a:p>
            <a:r>
              <a:rPr lang="fr-FR" sz="1600" b="1" dirty="0">
                <a:solidFill>
                  <a:schemeClr val="bg1"/>
                </a:solidFill>
              </a:rPr>
              <a:t>Julie Dupouy</a:t>
            </a:r>
          </a:p>
          <a:p>
            <a:endParaRPr lang="fr-FR" sz="400" b="1" dirty="0">
              <a:solidFill>
                <a:schemeClr val="bg1"/>
              </a:solidFill>
            </a:endParaRPr>
          </a:p>
          <a:p>
            <a:r>
              <a:rPr lang="fr-FR" sz="1400" dirty="0">
                <a:solidFill>
                  <a:schemeClr val="bg1"/>
                </a:solidFill>
              </a:rPr>
              <a:t>Maison de Santé Pluriprofessionnelle Universitaire de Pins Justaret (31)</a:t>
            </a:r>
            <a:br>
              <a:rPr lang="fr-FR" sz="1400" dirty="0">
                <a:solidFill>
                  <a:schemeClr val="bg1"/>
                </a:solidFill>
              </a:rPr>
            </a:br>
            <a:r>
              <a:rPr lang="fr-FR" sz="1400" dirty="0">
                <a:solidFill>
                  <a:schemeClr val="bg1"/>
                </a:solidFill>
              </a:rPr>
              <a:t>Département Universitaire de Médecine Générale, UFR Santé, Toulouse</a:t>
            </a:r>
            <a:br>
              <a:rPr lang="fr-FR" sz="1400" dirty="0">
                <a:solidFill>
                  <a:schemeClr val="bg1"/>
                </a:solidFill>
              </a:rPr>
            </a:br>
            <a:r>
              <a:rPr lang="fr-FR" sz="1400" dirty="0">
                <a:solidFill>
                  <a:schemeClr val="bg1"/>
                </a:solidFill>
              </a:rPr>
              <a:t>UMR 1295 Inserm -Université Paul Sabatier, Toulouse </a:t>
            </a:r>
            <a:endParaRPr lang="fr-FR" sz="1600" dirty="0">
              <a:solidFill>
                <a:schemeClr val="bg1"/>
              </a:solidFill>
            </a:endParaRPr>
          </a:p>
        </p:txBody>
      </p:sp>
      <p:pic>
        <p:nvPicPr>
          <p:cNvPr id="7" name="Image 6">
            <a:extLst>
              <a:ext uri="{FF2B5EF4-FFF2-40B4-BE49-F238E27FC236}">
                <a16:creationId xmlns:a16="http://schemas.microsoft.com/office/drawing/2014/main" id="{7F53EB9E-F8E0-B1AA-D683-C2270B3ED990}"/>
              </a:ext>
            </a:extLst>
          </p:cNvPr>
          <p:cNvPicPr>
            <a:picLocks noChangeAspect="1"/>
          </p:cNvPicPr>
          <p:nvPr/>
        </p:nvPicPr>
        <p:blipFill>
          <a:blip r:embed="rId2"/>
          <a:stretch>
            <a:fillRect/>
          </a:stretch>
        </p:blipFill>
        <p:spPr>
          <a:xfrm>
            <a:off x="1547665" y="15130"/>
            <a:ext cx="720080" cy="708651"/>
          </a:xfrm>
          <a:prstGeom prst="rect">
            <a:avLst/>
          </a:prstGeom>
        </p:spPr>
      </p:pic>
      <p:pic>
        <p:nvPicPr>
          <p:cNvPr id="8" name="Picture 2" descr="Résultat de recherche d'images pour &quot;université paul sabatier&quot;">
            <a:extLst>
              <a:ext uri="{FF2B5EF4-FFF2-40B4-BE49-F238E27FC236}">
                <a16:creationId xmlns:a16="http://schemas.microsoft.com/office/drawing/2014/main" id="{83D9C959-09B1-FB4E-BA04-7C1345DB49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11760" y="178829"/>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DAAF42B-3F2C-5329-0DBD-F1D8B1E917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90229" y="102733"/>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0398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texte, carte de visite&#10;&#10;Description générée automatiquement">
            <a:extLst>
              <a:ext uri="{FF2B5EF4-FFF2-40B4-BE49-F238E27FC236}">
                <a16:creationId xmlns:a16="http://schemas.microsoft.com/office/drawing/2014/main" id="{1440D948-0014-461C-9E36-AAE8692D69D9}"/>
              </a:ext>
            </a:extLst>
          </p:cNvPr>
          <p:cNvPicPr>
            <a:picLocks noChangeAspect="1"/>
          </p:cNvPicPr>
          <p:nvPr/>
        </p:nvPicPr>
        <p:blipFill rotWithShape="1">
          <a:blip r:embed="rId2">
            <a:extLst>
              <a:ext uri="{28A0092B-C50C-407E-A947-70E740481C1C}">
                <a14:useLocalDpi xmlns:a14="http://schemas.microsoft.com/office/drawing/2010/main" val="0"/>
              </a:ext>
            </a:extLst>
          </a:blip>
          <a:srcRect t="14624" b="10107"/>
          <a:stretch/>
        </p:blipFill>
        <p:spPr>
          <a:xfrm>
            <a:off x="3331452" y="1131590"/>
            <a:ext cx="5489020" cy="3098640"/>
          </a:xfrm>
          <a:prstGeom prst="rect">
            <a:avLst/>
          </a:prstGeom>
        </p:spPr>
      </p:pic>
      <p:sp>
        <p:nvSpPr>
          <p:cNvPr id="18" name="ZoneTexte 17">
            <a:extLst>
              <a:ext uri="{FF2B5EF4-FFF2-40B4-BE49-F238E27FC236}">
                <a16:creationId xmlns:a16="http://schemas.microsoft.com/office/drawing/2014/main" id="{B03CDB60-9744-4251-B598-6EB9CA9702F4}"/>
              </a:ext>
            </a:extLst>
          </p:cNvPr>
          <p:cNvSpPr txBox="1"/>
          <p:nvPr/>
        </p:nvSpPr>
        <p:spPr>
          <a:xfrm>
            <a:off x="367283" y="1289251"/>
            <a:ext cx="2839766" cy="2492990"/>
          </a:xfrm>
          <a:prstGeom prst="rect">
            <a:avLst/>
          </a:prstGeom>
          <a:noFill/>
        </p:spPr>
        <p:txBody>
          <a:bodyPr wrap="square" anchor="ctr">
            <a:spAutoFit/>
          </a:bodyPr>
          <a:lstStyle/>
          <a:p>
            <a:r>
              <a:rPr lang="fr-FR" dirty="0">
                <a:solidFill>
                  <a:schemeClr val="tx2"/>
                </a:solidFill>
              </a:rPr>
              <a:t>The French </a:t>
            </a:r>
            <a:r>
              <a:rPr lang="fr-FR" dirty="0" err="1">
                <a:solidFill>
                  <a:schemeClr val="tx2"/>
                </a:solidFill>
              </a:rPr>
              <a:t>ecology</a:t>
            </a:r>
            <a:r>
              <a:rPr lang="fr-FR" dirty="0">
                <a:solidFill>
                  <a:schemeClr val="tx2"/>
                </a:solidFill>
              </a:rPr>
              <a:t> of </a:t>
            </a:r>
            <a:r>
              <a:rPr lang="fr-FR" dirty="0" err="1">
                <a:solidFill>
                  <a:schemeClr val="tx2"/>
                </a:solidFill>
              </a:rPr>
              <a:t>medical</a:t>
            </a:r>
            <a:r>
              <a:rPr lang="fr-FR" dirty="0">
                <a:solidFill>
                  <a:schemeClr val="tx2"/>
                </a:solidFill>
              </a:rPr>
              <a:t> care. </a:t>
            </a:r>
          </a:p>
          <a:p>
            <a:r>
              <a:rPr lang="fr-FR" dirty="0">
                <a:solidFill>
                  <a:schemeClr val="tx2"/>
                </a:solidFill>
              </a:rPr>
              <a:t>A </a:t>
            </a:r>
            <a:r>
              <a:rPr lang="fr-FR" dirty="0" err="1">
                <a:solidFill>
                  <a:schemeClr val="tx2"/>
                </a:solidFill>
              </a:rPr>
              <a:t>nationwide</a:t>
            </a:r>
            <a:r>
              <a:rPr lang="fr-FR" dirty="0">
                <a:solidFill>
                  <a:schemeClr val="tx2"/>
                </a:solidFill>
              </a:rPr>
              <a:t> population-</a:t>
            </a:r>
            <a:r>
              <a:rPr lang="fr-FR" dirty="0" err="1">
                <a:solidFill>
                  <a:schemeClr val="tx2"/>
                </a:solidFill>
              </a:rPr>
              <a:t>based</a:t>
            </a:r>
            <a:r>
              <a:rPr lang="fr-FR" dirty="0">
                <a:solidFill>
                  <a:schemeClr val="tx2"/>
                </a:solidFill>
              </a:rPr>
              <a:t> cross sectional </a:t>
            </a:r>
            <a:r>
              <a:rPr lang="fr-FR" dirty="0" err="1">
                <a:solidFill>
                  <a:schemeClr val="tx2"/>
                </a:solidFill>
              </a:rPr>
              <a:t>study</a:t>
            </a:r>
            <a:r>
              <a:rPr lang="fr-FR" dirty="0">
                <a:solidFill>
                  <a:schemeClr val="tx2"/>
                </a:solidFill>
              </a:rPr>
              <a:t>. </a:t>
            </a:r>
          </a:p>
          <a:p>
            <a:endParaRPr lang="fr-FR" dirty="0"/>
          </a:p>
          <a:p>
            <a:r>
              <a:rPr lang="fr-FR" sz="1200" dirty="0"/>
              <a:t>Laporte C, Fortin F, Dupouy J, Darmon D, Pereira B, Authier N, Delorme J, </a:t>
            </a:r>
            <a:r>
              <a:rPr lang="fr-FR" sz="1200" dirty="0" err="1"/>
              <a:t>Chenaf</a:t>
            </a:r>
            <a:r>
              <a:rPr lang="fr-FR" sz="1200" dirty="0"/>
              <a:t> C, Maisonneuve H, </a:t>
            </a:r>
            <a:r>
              <a:rPr lang="fr-FR" sz="1200" dirty="0" err="1"/>
              <a:t>Schuers</a:t>
            </a:r>
            <a:r>
              <a:rPr lang="fr-FR" sz="1200" dirty="0"/>
              <a:t> M. </a:t>
            </a:r>
          </a:p>
          <a:p>
            <a:r>
              <a:rPr lang="fr-FR" sz="1200" dirty="0"/>
              <a:t>Fam </a:t>
            </a:r>
            <a:r>
              <a:rPr lang="fr-FR" sz="1200" dirty="0" err="1"/>
              <a:t>Pract</a:t>
            </a:r>
            <a:r>
              <a:rPr lang="fr-FR" sz="1200" dirty="0"/>
              <a:t>. 2023</a:t>
            </a:r>
          </a:p>
        </p:txBody>
      </p:sp>
      <p:sp>
        <p:nvSpPr>
          <p:cNvPr id="3" name="Espace réservé du numéro de diapositive 3">
            <a:extLst>
              <a:ext uri="{FF2B5EF4-FFF2-40B4-BE49-F238E27FC236}">
                <a16:creationId xmlns:a16="http://schemas.microsoft.com/office/drawing/2014/main" id="{DC3AF587-1736-7309-79FB-1DA55C0BA77E}"/>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33</a:t>
            </a:fld>
            <a:endParaRPr lang="fr-FR" dirty="0"/>
          </a:p>
        </p:txBody>
      </p:sp>
      <p:sp>
        <p:nvSpPr>
          <p:cNvPr id="4" name="Espace réservé de la date 2">
            <a:extLst>
              <a:ext uri="{FF2B5EF4-FFF2-40B4-BE49-F238E27FC236}">
                <a16:creationId xmlns:a16="http://schemas.microsoft.com/office/drawing/2014/main" id="{8467317F-E15E-FDE0-2293-429FC05D380E}"/>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8" name="Groupe 7">
            <a:extLst>
              <a:ext uri="{FF2B5EF4-FFF2-40B4-BE49-F238E27FC236}">
                <a16:creationId xmlns:a16="http://schemas.microsoft.com/office/drawing/2014/main" id="{9C00B62C-C3D4-4752-CD6A-6AA907C32885}"/>
              </a:ext>
            </a:extLst>
          </p:cNvPr>
          <p:cNvGrpSpPr/>
          <p:nvPr/>
        </p:nvGrpSpPr>
        <p:grpSpPr>
          <a:xfrm>
            <a:off x="7524329" y="133568"/>
            <a:ext cx="1296143" cy="563678"/>
            <a:chOff x="6732240" y="279880"/>
            <a:chExt cx="1875765" cy="832712"/>
          </a:xfrm>
        </p:grpSpPr>
        <p:pic>
          <p:nvPicPr>
            <p:cNvPr id="5" name="Picture 2">
              <a:extLst>
                <a:ext uri="{FF2B5EF4-FFF2-40B4-BE49-F238E27FC236}">
                  <a16:creationId xmlns:a16="http://schemas.microsoft.com/office/drawing/2014/main" id="{751E2EA2-1C4C-A655-5E63-4C595B6F55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Résultat de recherche d'images pour &quot;université paul sabatier&quot;">
              <a:extLst>
                <a:ext uri="{FF2B5EF4-FFF2-40B4-BE49-F238E27FC236}">
                  <a16:creationId xmlns:a16="http://schemas.microsoft.com/office/drawing/2014/main" id="{29ABC75A-8276-A3AD-C56E-4D9E69C8BE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2DCC9EAC-6A29-B9FE-25F3-14C75356F0E6}"/>
                </a:ext>
              </a:extLst>
            </p:cNvPr>
            <p:cNvPicPr>
              <a:picLocks noChangeAspect="1"/>
            </p:cNvPicPr>
            <p:nvPr/>
          </p:nvPicPr>
          <p:blipFill>
            <a:blip r:embed="rId5"/>
            <a:stretch>
              <a:fillRect/>
            </a:stretch>
          </p:blipFill>
          <p:spPr>
            <a:xfrm>
              <a:off x="6732240" y="303213"/>
              <a:ext cx="727381" cy="715836"/>
            </a:xfrm>
            <a:prstGeom prst="rect">
              <a:avLst/>
            </a:prstGeom>
          </p:spPr>
        </p:pic>
      </p:grpSp>
      <p:sp>
        <p:nvSpPr>
          <p:cNvPr id="9" name="Titre 4">
            <a:extLst>
              <a:ext uri="{FF2B5EF4-FFF2-40B4-BE49-F238E27FC236}">
                <a16:creationId xmlns:a16="http://schemas.microsoft.com/office/drawing/2014/main" id="{459B840F-ECF9-91C3-4CC6-7BEF5D258678}"/>
              </a:ext>
            </a:extLst>
          </p:cNvPr>
          <p:cNvSpPr txBox="1">
            <a:spLocks/>
          </p:cNvSpPr>
          <p:nvPr/>
        </p:nvSpPr>
        <p:spPr>
          <a:xfrm>
            <a:off x="-58965" y="-20538"/>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100" dirty="0">
                <a:solidFill>
                  <a:srgbClr val="2E75B6"/>
                </a:solidFill>
                <a:latin typeface="+mn-lt"/>
                <a:ea typeface="+mn-ea"/>
                <a:cs typeface="+mn-cs"/>
              </a:rPr>
              <a:t>Les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leur place dans la pris en charge  des problèmes de santé</a:t>
            </a:r>
            <a:endParaRPr lang="fr-FR" sz="1800" dirty="0">
              <a:solidFill>
                <a:srgbClr val="2E75B6"/>
              </a:solidFill>
              <a:latin typeface="+mn-lt"/>
              <a:ea typeface="+mn-ea"/>
              <a:cs typeface="+mn-cs"/>
            </a:endParaRPr>
          </a:p>
        </p:txBody>
      </p:sp>
      <p:sp>
        <p:nvSpPr>
          <p:cNvPr id="11" name="Rectangle 10">
            <a:extLst>
              <a:ext uri="{FF2B5EF4-FFF2-40B4-BE49-F238E27FC236}">
                <a16:creationId xmlns:a16="http://schemas.microsoft.com/office/drawing/2014/main" id="{C50CD925-BFBE-39C2-39B9-E48979614C1F}"/>
              </a:ext>
            </a:extLst>
          </p:cNvPr>
          <p:cNvSpPr/>
          <p:nvPr/>
        </p:nvSpPr>
        <p:spPr>
          <a:xfrm>
            <a:off x="307200" y="1131763"/>
            <a:ext cx="8368488" cy="309846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280300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CF3CF62-F22E-4385-839A-F526D4710A86}"/>
              </a:ext>
            </a:extLst>
          </p:cNvPr>
          <p:cNvSpPr txBox="1"/>
          <p:nvPr/>
        </p:nvSpPr>
        <p:spPr>
          <a:xfrm>
            <a:off x="349847" y="1531431"/>
            <a:ext cx="4061497" cy="1661993"/>
          </a:xfrm>
          <a:prstGeom prst="rect">
            <a:avLst/>
          </a:prstGeom>
          <a:noFill/>
        </p:spPr>
        <p:txBody>
          <a:bodyPr wrap="square" rtlCol="0">
            <a:spAutoFit/>
          </a:bodyPr>
          <a:lstStyle/>
          <a:p>
            <a:r>
              <a:rPr lang="fr-FR" dirty="0"/>
              <a:t>3 thématiques : </a:t>
            </a:r>
          </a:p>
          <a:p>
            <a:pPr marL="358775" indent="-182563">
              <a:buFont typeface="Arial" panose="020B0604020202020204" pitchFamily="34" charset="0"/>
              <a:buChar char="•"/>
            </a:pPr>
            <a:r>
              <a:rPr lang="fr-FR" sz="1600" dirty="0"/>
              <a:t>Vieillissement</a:t>
            </a:r>
          </a:p>
          <a:p>
            <a:pPr marL="358775" indent="-182563">
              <a:buFont typeface="Arial" panose="020B0604020202020204" pitchFamily="34" charset="0"/>
              <a:buChar char="•"/>
            </a:pPr>
            <a:r>
              <a:rPr lang="fr-FR" sz="1600" dirty="0"/>
              <a:t>Lien ville hôpital en cancérologie</a:t>
            </a:r>
          </a:p>
          <a:p>
            <a:pPr marL="358775" indent="-182563">
              <a:buFont typeface="Arial" panose="020B0604020202020204" pitchFamily="34" charset="0"/>
              <a:buChar char="•"/>
            </a:pPr>
            <a:r>
              <a:rPr lang="fr-FR" sz="1600" dirty="0"/>
              <a:t>Santé mentale/</a:t>
            </a:r>
            <a:r>
              <a:rPr lang="fr-FR" sz="1600" dirty="0" err="1"/>
              <a:t>addicto</a:t>
            </a:r>
            <a:endParaRPr lang="fr-FR" sz="1600" dirty="0"/>
          </a:p>
          <a:p>
            <a:endParaRPr lang="fr-FR" dirty="0"/>
          </a:p>
          <a:p>
            <a:endParaRPr lang="fr-FR" i="1" dirty="0"/>
          </a:p>
        </p:txBody>
      </p:sp>
      <p:pic>
        <p:nvPicPr>
          <p:cNvPr id="8" name="Image 7">
            <a:extLst>
              <a:ext uri="{FF2B5EF4-FFF2-40B4-BE49-F238E27FC236}">
                <a16:creationId xmlns:a16="http://schemas.microsoft.com/office/drawing/2014/main" id="{5ED2D740-70CD-4DCD-B594-08BA08927DF6}"/>
              </a:ext>
            </a:extLst>
          </p:cNvPr>
          <p:cNvPicPr>
            <a:picLocks noChangeAspect="1"/>
          </p:cNvPicPr>
          <p:nvPr/>
        </p:nvPicPr>
        <p:blipFill>
          <a:blip r:embed="rId2"/>
          <a:stretch>
            <a:fillRect/>
          </a:stretch>
        </p:blipFill>
        <p:spPr>
          <a:xfrm>
            <a:off x="211896" y="2901923"/>
            <a:ext cx="4114397" cy="533930"/>
          </a:xfrm>
          <a:prstGeom prst="rect">
            <a:avLst/>
          </a:prstGeom>
        </p:spPr>
      </p:pic>
      <p:pic>
        <p:nvPicPr>
          <p:cNvPr id="9" name="Image 8">
            <a:extLst>
              <a:ext uri="{FF2B5EF4-FFF2-40B4-BE49-F238E27FC236}">
                <a16:creationId xmlns:a16="http://schemas.microsoft.com/office/drawing/2014/main" id="{0FDDFF57-0850-488F-8977-687E17079F19}"/>
              </a:ext>
            </a:extLst>
          </p:cNvPr>
          <p:cNvPicPr>
            <a:picLocks noChangeAspect="1"/>
          </p:cNvPicPr>
          <p:nvPr/>
        </p:nvPicPr>
        <p:blipFill>
          <a:blip r:embed="rId3"/>
          <a:stretch>
            <a:fillRect/>
          </a:stretch>
        </p:blipFill>
        <p:spPr>
          <a:xfrm>
            <a:off x="4628543" y="2899398"/>
            <a:ext cx="4361941" cy="533930"/>
          </a:xfrm>
          <a:prstGeom prst="rect">
            <a:avLst/>
          </a:prstGeom>
        </p:spPr>
      </p:pic>
      <p:sp>
        <p:nvSpPr>
          <p:cNvPr id="3" name="Espace réservé du numéro de diapositive 3">
            <a:extLst>
              <a:ext uri="{FF2B5EF4-FFF2-40B4-BE49-F238E27FC236}">
                <a16:creationId xmlns:a16="http://schemas.microsoft.com/office/drawing/2014/main" id="{71A017FF-9BA3-8D5E-B61C-9EB4BF0F21F1}"/>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34</a:t>
            </a:fld>
            <a:endParaRPr lang="fr-FR" dirty="0"/>
          </a:p>
        </p:txBody>
      </p:sp>
      <p:sp>
        <p:nvSpPr>
          <p:cNvPr id="4" name="Espace réservé de la date 2">
            <a:extLst>
              <a:ext uri="{FF2B5EF4-FFF2-40B4-BE49-F238E27FC236}">
                <a16:creationId xmlns:a16="http://schemas.microsoft.com/office/drawing/2014/main" id="{5CBB5B62-15CD-DBB0-2FC8-DA1BC169EF56}"/>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7" name="Groupe 6">
            <a:extLst>
              <a:ext uri="{FF2B5EF4-FFF2-40B4-BE49-F238E27FC236}">
                <a16:creationId xmlns:a16="http://schemas.microsoft.com/office/drawing/2014/main" id="{A8F9A1B1-6E36-7EFB-E5EA-F404EE2DF784}"/>
              </a:ext>
            </a:extLst>
          </p:cNvPr>
          <p:cNvGrpSpPr/>
          <p:nvPr/>
        </p:nvGrpSpPr>
        <p:grpSpPr>
          <a:xfrm>
            <a:off x="7426567" y="133568"/>
            <a:ext cx="1296143" cy="563678"/>
            <a:chOff x="6732240" y="279880"/>
            <a:chExt cx="1875765" cy="832712"/>
          </a:xfrm>
        </p:grpSpPr>
        <p:pic>
          <p:nvPicPr>
            <p:cNvPr id="10" name="Picture 2">
              <a:extLst>
                <a:ext uri="{FF2B5EF4-FFF2-40B4-BE49-F238E27FC236}">
                  <a16:creationId xmlns:a16="http://schemas.microsoft.com/office/drawing/2014/main" id="{854604C6-4D07-4E58-EAA9-C49ADF9B871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 descr="Résultat de recherche d'images pour &quot;université paul sabatier&quot;">
              <a:extLst>
                <a:ext uri="{FF2B5EF4-FFF2-40B4-BE49-F238E27FC236}">
                  <a16:creationId xmlns:a16="http://schemas.microsoft.com/office/drawing/2014/main" id="{9A810978-C7AA-68BA-2A56-C90C49173E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BDBD3B66-3F9D-7503-7536-7029083FC017}"/>
                </a:ext>
              </a:extLst>
            </p:cNvPr>
            <p:cNvPicPr>
              <a:picLocks noChangeAspect="1"/>
            </p:cNvPicPr>
            <p:nvPr/>
          </p:nvPicPr>
          <p:blipFill>
            <a:blip r:embed="rId6"/>
            <a:stretch>
              <a:fillRect/>
            </a:stretch>
          </p:blipFill>
          <p:spPr>
            <a:xfrm>
              <a:off x="6732240" y="303213"/>
              <a:ext cx="727381" cy="715836"/>
            </a:xfrm>
            <a:prstGeom prst="rect">
              <a:avLst/>
            </a:prstGeom>
          </p:spPr>
        </p:pic>
      </p:grpSp>
      <p:sp>
        <p:nvSpPr>
          <p:cNvPr id="13" name="Titre 4">
            <a:extLst>
              <a:ext uri="{FF2B5EF4-FFF2-40B4-BE49-F238E27FC236}">
                <a16:creationId xmlns:a16="http://schemas.microsoft.com/office/drawing/2014/main" id="{E5891BF1-E9FB-939E-02D6-363FEC607629}"/>
              </a:ext>
            </a:extLst>
          </p:cNvPr>
          <p:cNvSpPr txBox="1">
            <a:spLocks/>
          </p:cNvSpPr>
          <p:nvPr/>
        </p:nvSpPr>
        <p:spPr>
          <a:xfrm>
            <a:off x="-58965" y="1259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DUMG de Toulouse</a:t>
            </a:r>
            <a:br>
              <a:rPr lang="fr-FR" sz="2700" dirty="0">
                <a:solidFill>
                  <a:srgbClr val="2E75B6"/>
                </a:solidFill>
                <a:latin typeface="+mn-lt"/>
                <a:ea typeface="+mn-ea"/>
                <a:cs typeface="+mn-cs"/>
              </a:rPr>
            </a:br>
            <a:r>
              <a:rPr lang="fr-FR" sz="1600" i="1" dirty="0">
                <a:solidFill>
                  <a:srgbClr val="7EB0DE"/>
                </a:solidFill>
                <a:latin typeface="+mn-lt"/>
                <a:ea typeface="+mn-ea"/>
                <a:cs typeface="+mn-cs"/>
              </a:rPr>
              <a:t>Les thématiques</a:t>
            </a:r>
            <a:endParaRPr lang="fr-FR" sz="1800" dirty="0">
              <a:solidFill>
                <a:srgbClr val="2E75B6"/>
              </a:solidFill>
              <a:latin typeface="+mn-lt"/>
              <a:ea typeface="+mn-ea"/>
              <a:cs typeface="+mn-cs"/>
            </a:endParaRPr>
          </a:p>
        </p:txBody>
      </p:sp>
      <p:sp>
        <p:nvSpPr>
          <p:cNvPr id="20" name="ZoneTexte 19">
            <a:extLst>
              <a:ext uri="{FF2B5EF4-FFF2-40B4-BE49-F238E27FC236}">
                <a16:creationId xmlns:a16="http://schemas.microsoft.com/office/drawing/2014/main" id="{558B8C3A-364B-965A-2E42-BFDF49F615D9}"/>
              </a:ext>
            </a:extLst>
          </p:cNvPr>
          <p:cNvSpPr txBox="1"/>
          <p:nvPr/>
        </p:nvSpPr>
        <p:spPr>
          <a:xfrm>
            <a:off x="4651130" y="1545019"/>
            <a:ext cx="4601390" cy="861774"/>
          </a:xfrm>
          <a:prstGeom prst="rect">
            <a:avLst/>
          </a:prstGeom>
          <a:noFill/>
        </p:spPr>
        <p:txBody>
          <a:bodyPr wrap="square">
            <a:spAutoFit/>
          </a:bodyPr>
          <a:lstStyle/>
          <a:p>
            <a:r>
              <a:rPr lang="fr-FR" dirty="0"/>
              <a:t>+ 2 transversales  : </a:t>
            </a:r>
          </a:p>
          <a:p>
            <a:pPr marL="358775" indent="-182563">
              <a:buFont typeface="Arial" panose="020B0604020202020204" pitchFamily="34" charset="0"/>
              <a:buChar char="•"/>
            </a:pPr>
            <a:r>
              <a:rPr lang="fr-FR" sz="1600" dirty="0"/>
              <a:t>Inégalités sociales de santé / Précarité</a:t>
            </a:r>
          </a:p>
          <a:p>
            <a:pPr marL="358775" indent="-182563">
              <a:buFont typeface="Arial" panose="020B0604020202020204" pitchFamily="34" charset="0"/>
              <a:buChar char="•"/>
            </a:pPr>
            <a:r>
              <a:rPr lang="fr-FR" sz="1600" dirty="0"/>
              <a:t>Organisation des soins</a:t>
            </a:r>
          </a:p>
        </p:txBody>
      </p:sp>
      <p:sp>
        <p:nvSpPr>
          <p:cNvPr id="21" name="Rectangle 20">
            <a:extLst>
              <a:ext uri="{FF2B5EF4-FFF2-40B4-BE49-F238E27FC236}">
                <a16:creationId xmlns:a16="http://schemas.microsoft.com/office/drawing/2014/main" id="{DEA302C8-7367-BC7E-E5C8-C2140FCD748A}"/>
              </a:ext>
            </a:extLst>
          </p:cNvPr>
          <p:cNvSpPr/>
          <p:nvPr/>
        </p:nvSpPr>
        <p:spPr>
          <a:xfrm>
            <a:off x="203147" y="1476699"/>
            <a:ext cx="4205835" cy="216006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22" name="Rectangle 21">
            <a:extLst>
              <a:ext uri="{FF2B5EF4-FFF2-40B4-BE49-F238E27FC236}">
                <a16:creationId xmlns:a16="http://schemas.microsoft.com/office/drawing/2014/main" id="{C04763F2-1529-5DA6-1973-F1894C37D817}"/>
              </a:ext>
            </a:extLst>
          </p:cNvPr>
          <p:cNvSpPr/>
          <p:nvPr/>
        </p:nvSpPr>
        <p:spPr>
          <a:xfrm>
            <a:off x="4628544" y="1476700"/>
            <a:ext cx="4392488" cy="216006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2057456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5CE3EFA5-DF50-455D-B961-B17DA4608282}"/>
              </a:ext>
            </a:extLst>
          </p:cNvPr>
          <p:cNvSpPr txBox="1">
            <a:spLocks/>
          </p:cNvSpPr>
          <p:nvPr/>
        </p:nvSpPr>
        <p:spPr>
          <a:xfrm>
            <a:off x="4211960" y="1298574"/>
            <a:ext cx="3024336" cy="2857501"/>
          </a:xfrm>
          <a:prstGeom prst="rect">
            <a:avLst/>
          </a:prstGeom>
        </p:spPr>
        <p:txBody>
          <a:bodyPr>
            <a:norm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600" dirty="0"/>
              <a:t>En 2021 : 3 projets déposés</a:t>
            </a:r>
          </a:p>
          <a:p>
            <a:pPr>
              <a:buFont typeface="Wingdings" panose="05000000000000000000" pitchFamily="2" charset="2"/>
              <a:buChar char="ü"/>
            </a:pPr>
            <a:r>
              <a:rPr lang="fr-FR" sz="1600" dirty="0"/>
              <a:t> 3 projets financés</a:t>
            </a:r>
          </a:p>
          <a:p>
            <a:endParaRPr lang="fr-FR" sz="1600" dirty="0"/>
          </a:p>
          <a:p>
            <a:r>
              <a:rPr lang="fr-FR" sz="1600" dirty="0"/>
              <a:t>En 2022 : 5 projets déposés</a:t>
            </a:r>
          </a:p>
          <a:p>
            <a:pPr>
              <a:buFont typeface="Wingdings" panose="05000000000000000000" pitchFamily="2" charset="2"/>
              <a:buChar char="ü"/>
            </a:pPr>
            <a:r>
              <a:rPr lang="fr-FR" sz="1600" dirty="0"/>
              <a:t> 3 projets financés</a:t>
            </a:r>
          </a:p>
          <a:p>
            <a:endParaRPr lang="fr-FR" sz="1600" dirty="0"/>
          </a:p>
          <a:p>
            <a:r>
              <a:rPr lang="fr-FR" sz="1600" dirty="0"/>
              <a:t>En 2023 : 2 projets déposes</a:t>
            </a:r>
          </a:p>
          <a:p>
            <a:r>
              <a:rPr lang="fr-FR" sz="1600" dirty="0"/>
              <a:t>1 projet retenu sur LI</a:t>
            </a:r>
          </a:p>
        </p:txBody>
      </p:sp>
      <p:pic>
        <p:nvPicPr>
          <p:cNvPr id="7" name="Image 6">
            <a:extLst>
              <a:ext uri="{FF2B5EF4-FFF2-40B4-BE49-F238E27FC236}">
                <a16:creationId xmlns:a16="http://schemas.microsoft.com/office/drawing/2014/main" id="{9169C7D7-EEA9-4122-BFA1-403997456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542769"/>
            <a:ext cx="2138931" cy="2487129"/>
          </a:xfrm>
          <a:prstGeom prst="rect">
            <a:avLst/>
          </a:prstGeom>
        </p:spPr>
      </p:pic>
      <p:sp>
        <p:nvSpPr>
          <p:cNvPr id="3" name="Espace réservé du numéro de diapositive 3">
            <a:extLst>
              <a:ext uri="{FF2B5EF4-FFF2-40B4-BE49-F238E27FC236}">
                <a16:creationId xmlns:a16="http://schemas.microsoft.com/office/drawing/2014/main" id="{79F8691E-3635-BB95-CF3C-348E7B2B0D06}"/>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35</a:t>
            </a:fld>
            <a:endParaRPr lang="fr-FR" dirty="0"/>
          </a:p>
        </p:txBody>
      </p:sp>
      <p:sp>
        <p:nvSpPr>
          <p:cNvPr id="4" name="Espace réservé de la date 2">
            <a:extLst>
              <a:ext uri="{FF2B5EF4-FFF2-40B4-BE49-F238E27FC236}">
                <a16:creationId xmlns:a16="http://schemas.microsoft.com/office/drawing/2014/main" id="{2B401BDB-D381-50D7-2126-7B726132497C}"/>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6" name="Groupe 5">
            <a:extLst>
              <a:ext uri="{FF2B5EF4-FFF2-40B4-BE49-F238E27FC236}">
                <a16:creationId xmlns:a16="http://schemas.microsoft.com/office/drawing/2014/main" id="{3D3D3919-B256-8A12-A3E8-A0947D6885C6}"/>
              </a:ext>
            </a:extLst>
          </p:cNvPr>
          <p:cNvGrpSpPr/>
          <p:nvPr/>
        </p:nvGrpSpPr>
        <p:grpSpPr>
          <a:xfrm>
            <a:off x="7426567" y="133568"/>
            <a:ext cx="1296143" cy="563678"/>
            <a:chOff x="6732240" y="279880"/>
            <a:chExt cx="1875765" cy="832712"/>
          </a:xfrm>
        </p:grpSpPr>
        <p:pic>
          <p:nvPicPr>
            <p:cNvPr id="8" name="Picture 2">
              <a:extLst>
                <a:ext uri="{FF2B5EF4-FFF2-40B4-BE49-F238E27FC236}">
                  <a16:creationId xmlns:a16="http://schemas.microsoft.com/office/drawing/2014/main" id="{F9E86E40-AD57-ED25-226D-01989AC329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2" descr="Résultat de recherche d'images pour &quot;université paul sabatier&quot;">
              <a:extLst>
                <a:ext uri="{FF2B5EF4-FFF2-40B4-BE49-F238E27FC236}">
                  <a16:creationId xmlns:a16="http://schemas.microsoft.com/office/drawing/2014/main" id="{DCEDBEBD-862A-6B9B-F4BC-5D11AB319D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ABB190FA-A8D4-AC69-0DBE-C205FE730037}"/>
                </a:ext>
              </a:extLst>
            </p:cNvPr>
            <p:cNvPicPr>
              <a:picLocks noChangeAspect="1"/>
            </p:cNvPicPr>
            <p:nvPr/>
          </p:nvPicPr>
          <p:blipFill>
            <a:blip r:embed="rId5"/>
            <a:stretch>
              <a:fillRect/>
            </a:stretch>
          </p:blipFill>
          <p:spPr>
            <a:xfrm>
              <a:off x="6732240" y="303213"/>
              <a:ext cx="727381" cy="715836"/>
            </a:xfrm>
            <a:prstGeom prst="rect">
              <a:avLst/>
            </a:prstGeom>
          </p:spPr>
        </p:pic>
      </p:grpSp>
      <p:sp>
        <p:nvSpPr>
          <p:cNvPr id="12" name="Titre 4">
            <a:extLst>
              <a:ext uri="{FF2B5EF4-FFF2-40B4-BE49-F238E27FC236}">
                <a16:creationId xmlns:a16="http://schemas.microsoft.com/office/drawing/2014/main" id="{1A89126E-C55B-94DB-23DF-BA9615B1353D}"/>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Appel à Projet RESPIR</a:t>
            </a:r>
          </a:p>
          <a:p>
            <a:pPr marL="0" algn="ctr"/>
            <a:endParaRPr lang="fr-FR" sz="1800" dirty="0">
              <a:solidFill>
                <a:srgbClr val="2E75B6"/>
              </a:solidFill>
              <a:latin typeface="+mn-lt"/>
              <a:ea typeface="+mn-ea"/>
              <a:cs typeface="+mn-cs"/>
            </a:endParaRPr>
          </a:p>
        </p:txBody>
      </p:sp>
      <p:sp>
        <p:nvSpPr>
          <p:cNvPr id="13" name="Rectangle à coins arrondis 14">
            <a:extLst>
              <a:ext uri="{FF2B5EF4-FFF2-40B4-BE49-F238E27FC236}">
                <a16:creationId xmlns:a16="http://schemas.microsoft.com/office/drawing/2014/main" id="{25D09AEF-5E2B-DA1C-2390-8A7F052BDF10}"/>
              </a:ext>
            </a:extLst>
          </p:cNvPr>
          <p:cNvSpPr/>
          <p:nvPr/>
        </p:nvSpPr>
        <p:spPr>
          <a:xfrm>
            <a:off x="1665557" y="1181266"/>
            <a:ext cx="5832647" cy="2789837"/>
          </a:xfrm>
          <a:prstGeom prst="round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47186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B3685399-AFC3-459E-96BC-8D10828EBD65}"/>
              </a:ext>
            </a:extLst>
          </p:cNvPr>
          <p:cNvSpPr txBox="1">
            <a:spLocks/>
          </p:cNvSpPr>
          <p:nvPr/>
        </p:nvSpPr>
        <p:spPr>
          <a:xfrm>
            <a:off x="1406644" y="1716005"/>
            <a:ext cx="4464495" cy="3015985"/>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err="1"/>
              <a:t>Emeapa</a:t>
            </a:r>
            <a:r>
              <a:rPr lang="fr-FR" sz="1200" dirty="0"/>
              <a:t> (PRME 2020)</a:t>
            </a:r>
          </a:p>
          <a:p>
            <a:r>
              <a:rPr lang="fr-FR" sz="1200" dirty="0" err="1"/>
              <a:t>Damege</a:t>
            </a:r>
            <a:r>
              <a:rPr lang="fr-FR" sz="1200" dirty="0"/>
              <a:t> (Ligue 2021)</a:t>
            </a:r>
          </a:p>
          <a:p>
            <a:r>
              <a:rPr lang="fr-FR" sz="1200" dirty="0"/>
              <a:t>MOMSO (</a:t>
            </a:r>
            <a:r>
              <a:rPr lang="fr-FR" sz="1200" dirty="0" err="1"/>
              <a:t>Epiphare</a:t>
            </a:r>
            <a:r>
              <a:rPr lang="fr-FR" sz="1200" dirty="0"/>
              <a:t> 2021)</a:t>
            </a:r>
          </a:p>
          <a:p>
            <a:r>
              <a:rPr lang="fr-FR" sz="1200" dirty="0">
                <a:highlight>
                  <a:srgbClr val="FFFF00"/>
                </a:highlight>
              </a:rPr>
              <a:t>Envol (</a:t>
            </a:r>
            <a:r>
              <a:rPr lang="fr-FR" sz="1200" dirty="0" err="1">
                <a:highlight>
                  <a:srgbClr val="FFFF00"/>
                </a:highlight>
              </a:rPr>
              <a:t>Respir</a:t>
            </a:r>
            <a:r>
              <a:rPr lang="fr-FR" sz="1200" dirty="0">
                <a:highlight>
                  <a:srgbClr val="FFFF00"/>
                </a:highlight>
              </a:rPr>
              <a:t> 2021)  </a:t>
            </a:r>
          </a:p>
          <a:p>
            <a:r>
              <a:rPr lang="fr-FR" sz="1200" dirty="0" err="1">
                <a:highlight>
                  <a:srgbClr val="FFFF00"/>
                </a:highlight>
              </a:rPr>
              <a:t>PsychoMG</a:t>
            </a:r>
            <a:r>
              <a:rPr lang="fr-FR" sz="1200" dirty="0">
                <a:highlight>
                  <a:srgbClr val="FFFF00"/>
                </a:highlight>
              </a:rPr>
              <a:t> (</a:t>
            </a:r>
            <a:r>
              <a:rPr lang="fr-FR" sz="1200" dirty="0" err="1">
                <a:highlight>
                  <a:srgbClr val="FFFF00"/>
                </a:highlight>
              </a:rPr>
              <a:t>Respir</a:t>
            </a:r>
            <a:r>
              <a:rPr lang="fr-FR" sz="1200" dirty="0">
                <a:highlight>
                  <a:srgbClr val="FFFF00"/>
                </a:highlight>
              </a:rPr>
              <a:t> 2021)  </a:t>
            </a:r>
          </a:p>
          <a:p>
            <a:r>
              <a:rPr lang="fr-FR" sz="1200" dirty="0" err="1">
                <a:highlight>
                  <a:srgbClr val="FFFF00"/>
                </a:highlight>
              </a:rPr>
              <a:t>Capacisso</a:t>
            </a:r>
            <a:r>
              <a:rPr lang="fr-FR" sz="1200" dirty="0">
                <a:highlight>
                  <a:srgbClr val="FFFF00"/>
                </a:highlight>
              </a:rPr>
              <a:t> (</a:t>
            </a:r>
            <a:r>
              <a:rPr lang="fr-FR" sz="1200" dirty="0" err="1">
                <a:highlight>
                  <a:srgbClr val="FFFF00"/>
                </a:highlight>
              </a:rPr>
              <a:t>Respir</a:t>
            </a:r>
            <a:r>
              <a:rPr lang="fr-FR" sz="1200" dirty="0">
                <a:highlight>
                  <a:srgbClr val="FFFF00"/>
                </a:highlight>
              </a:rPr>
              <a:t> 2021)</a:t>
            </a:r>
          </a:p>
          <a:p>
            <a:r>
              <a:rPr lang="fr-FR" sz="1200" dirty="0" err="1">
                <a:highlight>
                  <a:srgbClr val="FFFF00"/>
                </a:highlight>
              </a:rPr>
              <a:t>Inepps</a:t>
            </a:r>
            <a:r>
              <a:rPr lang="fr-FR" sz="1200" dirty="0">
                <a:highlight>
                  <a:srgbClr val="FFFF00"/>
                </a:highlight>
              </a:rPr>
              <a:t> (</a:t>
            </a:r>
            <a:r>
              <a:rPr lang="fr-FR" sz="1200" dirty="0" err="1">
                <a:highlight>
                  <a:srgbClr val="FFFF00"/>
                </a:highlight>
              </a:rPr>
              <a:t>Respir</a:t>
            </a:r>
            <a:r>
              <a:rPr lang="fr-FR" sz="1200" dirty="0">
                <a:highlight>
                  <a:srgbClr val="FFFF00"/>
                </a:highlight>
              </a:rPr>
              <a:t> 2022)  </a:t>
            </a:r>
          </a:p>
          <a:p>
            <a:r>
              <a:rPr lang="fr-FR" sz="1200" dirty="0">
                <a:highlight>
                  <a:srgbClr val="FFFF00"/>
                </a:highlight>
              </a:rPr>
              <a:t>M-</a:t>
            </a:r>
            <a:r>
              <a:rPr lang="fr-FR" sz="1200" dirty="0" err="1">
                <a:highlight>
                  <a:srgbClr val="FFFF00"/>
                </a:highlight>
              </a:rPr>
              <a:t>Osp</a:t>
            </a:r>
            <a:r>
              <a:rPr lang="fr-FR" sz="1200" dirty="0">
                <a:highlight>
                  <a:srgbClr val="FFFF00"/>
                </a:highlight>
              </a:rPr>
              <a:t> (</a:t>
            </a:r>
            <a:r>
              <a:rPr lang="fr-FR" sz="1200" dirty="0" err="1">
                <a:highlight>
                  <a:srgbClr val="FFFF00"/>
                </a:highlight>
              </a:rPr>
              <a:t>Respir</a:t>
            </a:r>
            <a:r>
              <a:rPr lang="fr-FR" sz="1200" dirty="0">
                <a:highlight>
                  <a:srgbClr val="FFFF00"/>
                </a:highlight>
              </a:rPr>
              <a:t> 2022) </a:t>
            </a:r>
          </a:p>
          <a:p>
            <a:r>
              <a:rPr lang="fr-FR" sz="1200" dirty="0" err="1">
                <a:highlight>
                  <a:srgbClr val="FFFF00"/>
                </a:highlight>
              </a:rPr>
              <a:t>Num</a:t>
            </a:r>
            <a:r>
              <a:rPr lang="fr-FR" sz="1200" dirty="0">
                <a:highlight>
                  <a:srgbClr val="FFFF00"/>
                </a:highlight>
              </a:rPr>
              <a:t>-pro-</a:t>
            </a:r>
            <a:r>
              <a:rPr lang="fr-FR" sz="1200" dirty="0" err="1">
                <a:highlight>
                  <a:srgbClr val="FFFF00"/>
                </a:highlight>
              </a:rPr>
              <a:t>qual</a:t>
            </a:r>
            <a:r>
              <a:rPr lang="fr-FR" sz="1200" dirty="0">
                <a:highlight>
                  <a:srgbClr val="FFFF00"/>
                </a:highlight>
              </a:rPr>
              <a:t> (</a:t>
            </a:r>
            <a:r>
              <a:rPr lang="fr-FR" sz="1200" dirty="0" err="1">
                <a:highlight>
                  <a:srgbClr val="FFFF00"/>
                </a:highlight>
              </a:rPr>
              <a:t>Respir</a:t>
            </a:r>
            <a:r>
              <a:rPr lang="fr-FR" sz="1200" dirty="0">
                <a:highlight>
                  <a:srgbClr val="FFFF00"/>
                </a:highlight>
              </a:rPr>
              <a:t> 2022) </a:t>
            </a:r>
          </a:p>
          <a:p>
            <a:endParaRPr lang="fr-FR" sz="1400" dirty="0"/>
          </a:p>
        </p:txBody>
      </p:sp>
      <p:sp>
        <p:nvSpPr>
          <p:cNvPr id="3" name="Espace réservé du numéro de diapositive 3">
            <a:extLst>
              <a:ext uri="{FF2B5EF4-FFF2-40B4-BE49-F238E27FC236}">
                <a16:creationId xmlns:a16="http://schemas.microsoft.com/office/drawing/2014/main" id="{CF48BF76-F19E-3ADF-397A-270EA2D35C6D}"/>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36</a:t>
            </a:fld>
            <a:endParaRPr lang="fr-FR" dirty="0"/>
          </a:p>
        </p:txBody>
      </p:sp>
      <p:sp>
        <p:nvSpPr>
          <p:cNvPr id="4" name="Espace réservé de la date 2">
            <a:extLst>
              <a:ext uri="{FF2B5EF4-FFF2-40B4-BE49-F238E27FC236}">
                <a16:creationId xmlns:a16="http://schemas.microsoft.com/office/drawing/2014/main" id="{50BF0480-757B-7EE7-782A-897CFF1469CE}"/>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7" name="Groupe 6">
            <a:extLst>
              <a:ext uri="{FF2B5EF4-FFF2-40B4-BE49-F238E27FC236}">
                <a16:creationId xmlns:a16="http://schemas.microsoft.com/office/drawing/2014/main" id="{89E6E723-A612-6EF2-18E0-A262B3EB5EF2}"/>
              </a:ext>
            </a:extLst>
          </p:cNvPr>
          <p:cNvGrpSpPr/>
          <p:nvPr/>
        </p:nvGrpSpPr>
        <p:grpSpPr>
          <a:xfrm>
            <a:off x="7426567" y="133568"/>
            <a:ext cx="1296143" cy="563678"/>
            <a:chOff x="6732240" y="279880"/>
            <a:chExt cx="1875765" cy="832712"/>
          </a:xfrm>
        </p:grpSpPr>
        <p:pic>
          <p:nvPicPr>
            <p:cNvPr id="8" name="Picture 2">
              <a:extLst>
                <a:ext uri="{FF2B5EF4-FFF2-40B4-BE49-F238E27FC236}">
                  <a16:creationId xmlns:a16="http://schemas.microsoft.com/office/drawing/2014/main" id="{B32EE7A7-71F6-EB35-C4D2-AF010C853E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Résultat de recherche d'images pour &quot;université paul sabatier&quot;">
              <a:extLst>
                <a:ext uri="{FF2B5EF4-FFF2-40B4-BE49-F238E27FC236}">
                  <a16:creationId xmlns:a16="http://schemas.microsoft.com/office/drawing/2014/main" id="{7875249E-8A45-BCE9-7ACB-CC9F43C6C8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FC3FCAF-4025-0A1F-7456-3209D8EC6CED}"/>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1" name="Titre 4">
            <a:extLst>
              <a:ext uri="{FF2B5EF4-FFF2-40B4-BE49-F238E27FC236}">
                <a16:creationId xmlns:a16="http://schemas.microsoft.com/office/drawing/2014/main" id="{B1E668DB-6AB5-933E-4270-4BAE9F3CA1AF}"/>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Projets de recherche</a:t>
            </a:r>
          </a:p>
          <a:p>
            <a:pPr marL="0" algn="ctr"/>
            <a:endParaRPr lang="fr-FR" sz="1800" dirty="0">
              <a:solidFill>
                <a:srgbClr val="2E75B6"/>
              </a:solidFill>
              <a:latin typeface="+mn-lt"/>
              <a:ea typeface="+mn-ea"/>
              <a:cs typeface="+mn-cs"/>
            </a:endParaRPr>
          </a:p>
        </p:txBody>
      </p:sp>
      <p:sp>
        <p:nvSpPr>
          <p:cNvPr id="17" name="Rectangle 16">
            <a:extLst>
              <a:ext uri="{FF2B5EF4-FFF2-40B4-BE49-F238E27FC236}">
                <a16:creationId xmlns:a16="http://schemas.microsoft.com/office/drawing/2014/main" id="{4D81F590-9518-77F0-1C5F-A61C70F9549D}"/>
              </a:ext>
            </a:extLst>
          </p:cNvPr>
          <p:cNvSpPr/>
          <p:nvPr/>
        </p:nvSpPr>
        <p:spPr>
          <a:xfrm>
            <a:off x="914838" y="1024639"/>
            <a:ext cx="3567855" cy="354899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pic>
        <p:nvPicPr>
          <p:cNvPr id="2050" name="Picture 2" descr="Analytics free icon">
            <a:extLst>
              <a:ext uri="{FF2B5EF4-FFF2-40B4-BE49-F238E27FC236}">
                <a16:creationId xmlns:a16="http://schemas.microsoft.com/office/drawing/2014/main" id="{130B4DEE-650B-51FA-A988-F917C67B1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039" y="932024"/>
            <a:ext cx="787152" cy="787152"/>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8997F6DB-B613-41D3-4C31-859C4C427250}"/>
              </a:ext>
            </a:extLst>
          </p:cNvPr>
          <p:cNvSpPr txBox="1"/>
          <p:nvPr/>
        </p:nvSpPr>
        <p:spPr>
          <a:xfrm>
            <a:off x="1962413" y="1201500"/>
            <a:ext cx="1872208" cy="369332"/>
          </a:xfrm>
          <a:prstGeom prst="rect">
            <a:avLst/>
          </a:prstGeom>
          <a:noFill/>
        </p:spPr>
        <p:txBody>
          <a:bodyPr wrap="square">
            <a:spAutoFit/>
          </a:bodyPr>
          <a:lstStyle/>
          <a:p>
            <a:pPr marL="0" indent="0">
              <a:buFont typeface="Arial" panose="020B0604020202020204" pitchFamily="34" charset="0"/>
              <a:buNone/>
            </a:pPr>
            <a:r>
              <a:rPr lang="fr-FR" sz="1800" dirty="0"/>
              <a:t>Projets en cours </a:t>
            </a:r>
          </a:p>
        </p:txBody>
      </p:sp>
      <p:sp>
        <p:nvSpPr>
          <p:cNvPr id="22" name="ZoneTexte 21">
            <a:extLst>
              <a:ext uri="{FF2B5EF4-FFF2-40B4-BE49-F238E27FC236}">
                <a16:creationId xmlns:a16="http://schemas.microsoft.com/office/drawing/2014/main" id="{D0CA878C-2DBB-617D-7C94-1AC036AF4059}"/>
              </a:ext>
            </a:extLst>
          </p:cNvPr>
          <p:cNvSpPr txBox="1"/>
          <p:nvPr/>
        </p:nvSpPr>
        <p:spPr>
          <a:xfrm>
            <a:off x="4870449" y="1960743"/>
            <a:ext cx="2924612" cy="1418850"/>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fr-FR" sz="1200" dirty="0"/>
              <a:t>Credo (PREPS 2015) </a:t>
            </a:r>
          </a:p>
          <a:p>
            <a:pPr marL="228600" indent="-228600">
              <a:lnSpc>
                <a:spcPct val="90000"/>
              </a:lnSpc>
              <a:spcBef>
                <a:spcPts val="1000"/>
              </a:spcBef>
              <a:buFont typeface="Arial" panose="020B0604020202020204" pitchFamily="34" charset="0"/>
              <a:buChar char="•"/>
            </a:pPr>
            <a:r>
              <a:rPr lang="fr-FR" sz="1200" dirty="0" err="1"/>
              <a:t>Esub</a:t>
            </a:r>
            <a:r>
              <a:rPr lang="fr-FR" sz="1200" dirty="0"/>
              <a:t>-Mg (PHRC-N 2016)</a:t>
            </a:r>
          </a:p>
          <a:p>
            <a:pPr marL="228600" indent="-228600">
              <a:lnSpc>
                <a:spcPct val="90000"/>
              </a:lnSpc>
              <a:spcBef>
                <a:spcPts val="1000"/>
              </a:spcBef>
              <a:buFont typeface="Arial" panose="020B0604020202020204" pitchFamily="34" charset="0"/>
              <a:buChar char="•"/>
            </a:pPr>
            <a:r>
              <a:rPr lang="fr-FR" sz="1200" dirty="0" err="1"/>
              <a:t>Capacity</a:t>
            </a:r>
            <a:r>
              <a:rPr lang="fr-FR" sz="1200" dirty="0"/>
              <a:t> 70 (ARI 2018)</a:t>
            </a:r>
          </a:p>
          <a:p>
            <a:pPr marL="228600" indent="-228600">
              <a:lnSpc>
                <a:spcPct val="90000"/>
              </a:lnSpc>
              <a:spcBef>
                <a:spcPts val="1000"/>
              </a:spcBef>
              <a:buFont typeface="Arial" panose="020B0604020202020204" pitchFamily="34" charset="0"/>
              <a:buChar char="•"/>
            </a:pPr>
            <a:r>
              <a:rPr lang="fr-FR" sz="1200" dirty="0" err="1"/>
              <a:t>ImpliMgTuo</a:t>
            </a:r>
            <a:r>
              <a:rPr lang="fr-FR" sz="1200" dirty="0"/>
              <a:t> (IRESP Addictions 2019)</a:t>
            </a:r>
          </a:p>
          <a:p>
            <a:pPr marL="0" indent="0">
              <a:buFont typeface="Arial" panose="020B0604020202020204" pitchFamily="34" charset="0"/>
              <a:buNone/>
            </a:pPr>
            <a:endParaRPr lang="fr-FR" sz="1800" dirty="0"/>
          </a:p>
        </p:txBody>
      </p:sp>
      <p:sp>
        <p:nvSpPr>
          <p:cNvPr id="24" name="ZoneTexte 23">
            <a:extLst>
              <a:ext uri="{FF2B5EF4-FFF2-40B4-BE49-F238E27FC236}">
                <a16:creationId xmlns:a16="http://schemas.microsoft.com/office/drawing/2014/main" id="{57847305-F4D2-1723-5AD3-487812C1A2F2}"/>
              </a:ext>
            </a:extLst>
          </p:cNvPr>
          <p:cNvSpPr txBox="1"/>
          <p:nvPr/>
        </p:nvSpPr>
        <p:spPr>
          <a:xfrm>
            <a:off x="5534527" y="1137717"/>
            <a:ext cx="2160688" cy="369332"/>
          </a:xfrm>
          <a:prstGeom prst="rect">
            <a:avLst/>
          </a:prstGeom>
          <a:noFill/>
        </p:spPr>
        <p:txBody>
          <a:bodyPr wrap="square">
            <a:spAutoFit/>
          </a:bodyPr>
          <a:lstStyle/>
          <a:p>
            <a:pPr marL="0" indent="0">
              <a:buFont typeface="Arial" panose="020B0604020202020204" pitchFamily="34" charset="0"/>
              <a:buNone/>
            </a:pPr>
            <a:r>
              <a:rPr lang="fr-FR" sz="1800" dirty="0"/>
              <a:t>Projets terminés</a:t>
            </a:r>
          </a:p>
        </p:txBody>
      </p:sp>
      <p:sp>
        <p:nvSpPr>
          <p:cNvPr id="25" name="Rectangle 24">
            <a:extLst>
              <a:ext uri="{FF2B5EF4-FFF2-40B4-BE49-F238E27FC236}">
                <a16:creationId xmlns:a16="http://schemas.microsoft.com/office/drawing/2014/main" id="{E8922ED2-4EB2-5E36-8F27-91E46BF50D37}"/>
              </a:ext>
            </a:extLst>
          </p:cNvPr>
          <p:cNvSpPr/>
          <p:nvPr/>
        </p:nvSpPr>
        <p:spPr>
          <a:xfrm>
            <a:off x="4676033" y="1024639"/>
            <a:ext cx="3567855" cy="354899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pic>
        <p:nvPicPr>
          <p:cNvPr id="2052" name="Picture 4" descr="Analytics free icon">
            <a:extLst>
              <a:ext uri="{FF2B5EF4-FFF2-40B4-BE49-F238E27FC236}">
                <a16:creationId xmlns:a16="http://schemas.microsoft.com/office/drawing/2014/main" id="{306C0718-3005-C982-F9B4-25EE308C0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48" y="1129662"/>
            <a:ext cx="459049" cy="45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12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1D7A256-5EFE-4188-AFFB-BE1B6F6F2BF5}"/>
              </a:ext>
            </a:extLst>
          </p:cNvPr>
          <p:cNvPicPr>
            <a:picLocks noChangeAspect="1"/>
          </p:cNvPicPr>
          <p:nvPr/>
        </p:nvPicPr>
        <p:blipFill>
          <a:blip r:embed="rId2"/>
          <a:stretch>
            <a:fillRect/>
          </a:stretch>
        </p:blipFill>
        <p:spPr>
          <a:xfrm>
            <a:off x="925970" y="3233732"/>
            <a:ext cx="3582686" cy="1338874"/>
          </a:xfrm>
          <a:prstGeom prst="rect">
            <a:avLst/>
          </a:prstGeom>
        </p:spPr>
      </p:pic>
      <p:sp>
        <p:nvSpPr>
          <p:cNvPr id="6" name="Espace réservé du contenu 2">
            <a:extLst>
              <a:ext uri="{FF2B5EF4-FFF2-40B4-BE49-F238E27FC236}">
                <a16:creationId xmlns:a16="http://schemas.microsoft.com/office/drawing/2014/main" id="{9DAA1C65-330A-4C3E-98A2-72EC4865487E}"/>
              </a:ext>
            </a:extLst>
          </p:cNvPr>
          <p:cNvSpPr txBox="1">
            <a:spLocks/>
          </p:cNvSpPr>
          <p:nvPr/>
        </p:nvSpPr>
        <p:spPr>
          <a:xfrm>
            <a:off x="4716016" y="2687558"/>
            <a:ext cx="3731846" cy="1444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Structure juridique : SISA</a:t>
            </a:r>
          </a:p>
          <a:p>
            <a:r>
              <a:rPr lang="fr-FR" sz="1600" dirty="0"/>
              <a:t>Mission de soin, </a:t>
            </a:r>
            <a:r>
              <a:rPr lang="fr-FR" sz="1600" dirty="0">
                <a:highlight>
                  <a:srgbClr val="FFFF00"/>
                </a:highlight>
              </a:rPr>
              <a:t>de formation et de recherche </a:t>
            </a:r>
            <a:r>
              <a:rPr lang="fr-FR" sz="1600" dirty="0"/>
              <a:t>(arrêté du 18/10/2017)</a:t>
            </a:r>
          </a:p>
          <a:p>
            <a:r>
              <a:rPr lang="fr-FR" sz="1600" dirty="0"/>
              <a:t>Contrat tripartite ARS-Faculté-MSP</a:t>
            </a:r>
          </a:p>
        </p:txBody>
      </p:sp>
      <p:pic>
        <p:nvPicPr>
          <p:cNvPr id="7" name="Picture 2" descr="Une image contenant plein air, propriété, ciel, fenêtre&#10;&#10;Description générée automatiquement">
            <a:extLst>
              <a:ext uri="{FF2B5EF4-FFF2-40B4-BE49-F238E27FC236}">
                <a16:creationId xmlns:a16="http://schemas.microsoft.com/office/drawing/2014/main" id="{C2F91F2F-1AFF-42AE-BEEA-D6F91CF0120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580" r="8563" b="-1"/>
          <a:stretch/>
        </p:blipFill>
        <p:spPr bwMode="auto">
          <a:xfrm>
            <a:off x="942080" y="1000489"/>
            <a:ext cx="2556193" cy="2145205"/>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a:extLst>
              <a:ext uri="{FF2B5EF4-FFF2-40B4-BE49-F238E27FC236}">
                <a16:creationId xmlns:a16="http://schemas.microsoft.com/office/drawing/2014/main" id="{18894A6C-6952-475B-A6BD-CB44DA893954}"/>
              </a:ext>
            </a:extLst>
          </p:cNvPr>
          <p:cNvPicPr>
            <a:picLocks noChangeAspect="1"/>
          </p:cNvPicPr>
          <p:nvPr/>
        </p:nvPicPr>
        <p:blipFill>
          <a:blip r:embed="rId4"/>
          <a:stretch>
            <a:fillRect/>
          </a:stretch>
        </p:blipFill>
        <p:spPr>
          <a:xfrm>
            <a:off x="4932040" y="1239831"/>
            <a:ext cx="2917959" cy="1005796"/>
          </a:xfrm>
          <a:prstGeom prst="rect">
            <a:avLst/>
          </a:prstGeom>
        </p:spPr>
      </p:pic>
      <p:sp>
        <p:nvSpPr>
          <p:cNvPr id="3" name="Espace réservé du numéro de diapositive 3">
            <a:extLst>
              <a:ext uri="{FF2B5EF4-FFF2-40B4-BE49-F238E27FC236}">
                <a16:creationId xmlns:a16="http://schemas.microsoft.com/office/drawing/2014/main" id="{8CFEB0A0-BBCA-D83A-3114-BF1894B086D8}"/>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37</a:t>
            </a:fld>
            <a:endParaRPr lang="fr-FR" dirty="0"/>
          </a:p>
        </p:txBody>
      </p:sp>
      <p:sp>
        <p:nvSpPr>
          <p:cNvPr id="4" name="Espace réservé de la date 2">
            <a:extLst>
              <a:ext uri="{FF2B5EF4-FFF2-40B4-BE49-F238E27FC236}">
                <a16:creationId xmlns:a16="http://schemas.microsoft.com/office/drawing/2014/main" id="{0DBA4965-B42B-82B1-3838-3B9783459F16}"/>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9" name="Groupe 8">
            <a:extLst>
              <a:ext uri="{FF2B5EF4-FFF2-40B4-BE49-F238E27FC236}">
                <a16:creationId xmlns:a16="http://schemas.microsoft.com/office/drawing/2014/main" id="{4B3BECE2-E01A-03B0-C293-0344CCEDFF3B}"/>
              </a:ext>
            </a:extLst>
          </p:cNvPr>
          <p:cNvGrpSpPr/>
          <p:nvPr/>
        </p:nvGrpSpPr>
        <p:grpSpPr>
          <a:xfrm>
            <a:off x="7426567" y="133568"/>
            <a:ext cx="1296143" cy="563678"/>
            <a:chOff x="6732240" y="279880"/>
            <a:chExt cx="1875765" cy="832712"/>
          </a:xfrm>
        </p:grpSpPr>
        <p:pic>
          <p:nvPicPr>
            <p:cNvPr id="10" name="Picture 2">
              <a:extLst>
                <a:ext uri="{FF2B5EF4-FFF2-40B4-BE49-F238E27FC236}">
                  <a16:creationId xmlns:a16="http://schemas.microsoft.com/office/drawing/2014/main" id="{BCE4EBEF-CF1B-E8B0-70AE-C19F6B7D68D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 descr="Résultat de recherche d'images pour &quot;université paul sabatier&quot;">
              <a:extLst>
                <a:ext uri="{FF2B5EF4-FFF2-40B4-BE49-F238E27FC236}">
                  <a16:creationId xmlns:a16="http://schemas.microsoft.com/office/drawing/2014/main" id="{83E74240-96C4-9018-8A49-DD5370162A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6F4ABD45-F9ED-6F01-4846-33150F745C61}"/>
                </a:ext>
              </a:extLst>
            </p:cNvPr>
            <p:cNvPicPr>
              <a:picLocks noChangeAspect="1"/>
            </p:cNvPicPr>
            <p:nvPr/>
          </p:nvPicPr>
          <p:blipFill>
            <a:blip r:embed="rId7"/>
            <a:stretch>
              <a:fillRect/>
            </a:stretch>
          </p:blipFill>
          <p:spPr>
            <a:xfrm>
              <a:off x="6732240" y="303213"/>
              <a:ext cx="727381" cy="715836"/>
            </a:xfrm>
            <a:prstGeom prst="rect">
              <a:avLst/>
            </a:prstGeom>
          </p:spPr>
        </p:pic>
      </p:grpSp>
      <p:sp>
        <p:nvSpPr>
          <p:cNvPr id="13" name="Titre 4">
            <a:extLst>
              <a:ext uri="{FF2B5EF4-FFF2-40B4-BE49-F238E27FC236}">
                <a16:creationId xmlns:a16="http://schemas.microsoft.com/office/drawing/2014/main" id="{7C20B34C-996E-87BA-CB1D-C82208CA546C}"/>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MSPU </a:t>
            </a:r>
            <a:r>
              <a:rPr lang="fr-FR" sz="1600" i="1" dirty="0" err="1">
                <a:solidFill>
                  <a:srgbClr val="7EB0DE"/>
                </a:solidFill>
                <a:latin typeface="+mn-lt"/>
                <a:ea typeface="+mn-ea"/>
                <a:cs typeface="+mn-cs"/>
              </a:rPr>
              <a:t>Pin-Justaret</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8" name="Rectangle 17">
            <a:extLst>
              <a:ext uri="{FF2B5EF4-FFF2-40B4-BE49-F238E27FC236}">
                <a16:creationId xmlns:a16="http://schemas.microsoft.com/office/drawing/2014/main" id="{893CC73A-3723-8212-FBFE-0B36086D121B}"/>
              </a:ext>
            </a:extLst>
          </p:cNvPr>
          <p:cNvSpPr/>
          <p:nvPr/>
        </p:nvSpPr>
        <p:spPr>
          <a:xfrm>
            <a:off x="925970" y="1015552"/>
            <a:ext cx="3582686" cy="216006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9" name="Rectangle 18">
            <a:extLst>
              <a:ext uri="{FF2B5EF4-FFF2-40B4-BE49-F238E27FC236}">
                <a16:creationId xmlns:a16="http://schemas.microsoft.com/office/drawing/2014/main" id="{A532B1B4-4991-6209-94E8-A044916D49EA}"/>
              </a:ext>
            </a:extLst>
          </p:cNvPr>
          <p:cNvSpPr/>
          <p:nvPr/>
        </p:nvSpPr>
        <p:spPr>
          <a:xfrm>
            <a:off x="925033" y="3233732"/>
            <a:ext cx="3583623" cy="144471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20" name="Rectangle 19">
            <a:extLst>
              <a:ext uri="{FF2B5EF4-FFF2-40B4-BE49-F238E27FC236}">
                <a16:creationId xmlns:a16="http://schemas.microsoft.com/office/drawing/2014/main" id="{88082F90-EBF7-2D67-319B-2324C78535D2}"/>
              </a:ext>
            </a:extLst>
          </p:cNvPr>
          <p:cNvSpPr/>
          <p:nvPr/>
        </p:nvSpPr>
        <p:spPr>
          <a:xfrm>
            <a:off x="4675249" y="1011223"/>
            <a:ext cx="3723443" cy="3667227"/>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952938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249A8C8-F561-4116-BF8C-40142F932792}"/>
              </a:ext>
            </a:extLst>
          </p:cNvPr>
          <p:cNvSpPr txBox="1">
            <a:spLocks noChangeArrowheads="1"/>
          </p:cNvSpPr>
          <p:nvPr/>
        </p:nvSpPr>
        <p:spPr bwMode="auto">
          <a:xfrm>
            <a:off x="350256" y="1791796"/>
            <a:ext cx="51773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dirty="0">
                <a:cs typeface="Times New Roman" panose="02020603050405020304" pitchFamily="18" charset="0"/>
                <a:sym typeface="Wingdings" panose="05000000000000000000" pitchFamily="2" charset="2"/>
              </a:rPr>
              <a:t></a:t>
            </a:r>
            <a:r>
              <a:rPr lang="fr-FR" altLang="fr-FR" sz="1800" dirty="0">
                <a:latin typeface="+mn-lt"/>
              </a:rPr>
              <a:t> Evaluer l’impact du site internet d’aide à la prise en charge des principales pathologies mentales rencontrées en soins premiers</a:t>
            </a:r>
          </a:p>
        </p:txBody>
      </p:sp>
      <p:pic>
        <p:nvPicPr>
          <p:cNvPr id="7" name="Image 4">
            <a:extLst>
              <a:ext uri="{FF2B5EF4-FFF2-40B4-BE49-F238E27FC236}">
                <a16:creationId xmlns:a16="http://schemas.microsoft.com/office/drawing/2014/main" id="{59E9302F-667C-4A93-AF01-5FDA840F92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910" y="3035139"/>
            <a:ext cx="5030916" cy="146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84F82DB6-AE96-4706-A060-F8CF958388CF}"/>
              </a:ext>
            </a:extLst>
          </p:cNvPr>
          <p:cNvPicPr>
            <a:picLocks noChangeAspect="1"/>
          </p:cNvPicPr>
          <p:nvPr/>
        </p:nvPicPr>
        <p:blipFill>
          <a:blip r:embed="rId3"/>
          <a:stretch>
            <a:fillRect/>
          </a:stretch>
        </p:blipFill>
        <p:spPr>
          <a:xfrm>
            <a:off x="6839341" y="2616869"/>
            <a:ext cx="1005259" cy="1138350"/>
          </a:xfrm>
          <a:prstGeom prst="rect">
            <a:avLst/>
          </a:prstGeom>
        </p:spPr>
      </p:pic>
      <p:sp>
        <p:nvSpPr>
          <p:cNvPr id="9" name="ZoneTexte 8">
            <a:extLst>
              <a:ext uri="{FF2B5EF4-FFF2-40B4-BE49-F238E27FC236}">
                <a16:creationId xmlns:a16="http://schemas.microsoft.com/office/drawing/2014/main" id="{6F745DD7-ACDC-477F-8E22-F7F727653AB8}"/>
              </a:ext>
            </a:extLst>
          </p:cNvPr>
          <p:cNvSpPr txBox="1"/>
          <p:nvPr/>
        </p:nvSpPr>
        <p:spPr>
          <a:xfrm>
            <a:off x="6741050" y="1989419"/>
            <a:ext cx="1493732" cy="523220"/>
          </a:xfrm>
          <a:prstGeom prst="rect">
            <a:avLst/>
          </a:prstGeom>
          <a:noFill/>
        </p:spPr>
        <p:txBody>
          <a:bodyPr wrap="square" rtlCol="0">
            <a:spAutoFit/>
          </a:bodyPr>
          <a:lstStyle/>
          <a:p>
            <a:r>
              <a:rPr lang="fr-FR" sz="1400" dirty="0"/>
              <a:t>Porteuse :</a:t>
            </a:r>
          </a:p>
          <a:p>
            <a:r>
              <a:rPr lang="fr-FR" sz="1400" dirty="0"/>
              <a:t>Julie Dupouy </a:t>
            </a:r>
          </a:p>
        </p:txBody>
      </p:sp>
      <p:sp>
        <p:nvSpPr>
          <p:cNvPr id="3" name="Espace réservé du numéro de diapositive 3">
            <a:extLst>
              <a:ext uri="{FF2B5EF4-FFF2-40B4-BE49-F238E27FC236}">
                <a16:creationId xmlns:a16="http://schemas.microsoft.com/office/drawing/2014/main" id="{9EC0A595-CC19-96E3-AEDA-37B8B77544F5}"/>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38</a:t>
            </a:fld>
            <a:endParaRPr lang="fr-FR" dirty="0"/>
          </a:p>
        </p:txBody>
      </p:sp>
      <p:sp>
        <p:nvSpPr>
          <p:cNvPr id="4" name="Espace réservé de la date 2">
            <a:extLst>
              <a:ext uri="{FF2B5EF4-FFF2-40B4-BE49-F238E27FC236}">
                <a16:creationId xmlns:a16="http://schemas.microsoft.com/office/drawing/2014/main" id="{D9E414FB-6E87-24B4-7EEB-BB9606588947}"/>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5" name="Groupe 4">
            <a:extLst>
              <a:ext uri="{FF2B5EF4-FFF2-40B4-BE49-F238E27FC236}">
                <a16:creationId xmlns:a16="http://schemas.microsoft.com/office/drawing/2014/main" id="{D0686EA7-3309-DA88-33B5-C11BCBCE1E32}"/>
              </a:ext>
            </a:extLst>
          </p:cNvPr>
          <p:cNvGrpSpPr/>
          <p:nvPr/>
        </p:nvGrpSpPr>
        <p:grpSpPr>
          <a:xfrm>
            <a:off x="7426567" y="133568"/>
            <a:ext cx="1296143" cy="563678"/>
            <a:chOff x="6732240" y="279880"/>
            <a:chExt cx="1875765" cy="832712"/>
          </a:xfrm>
        </p:grpSpPr>
        <p:pic>
          <p:nvPicPr>
            <p:cNvPr id="11" name="Picture 2">
              <a:extLst>
                <a:ext uri="{FF2B5EF4-FFF2-40B4-BE49-F238E27FC236}">
                  <a16:creationId xmlns:a16="http://schemas.microsoft.com/office/drawing/2014/main" id="{A03508AB-706B-3576-80F7-B678D66510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2" descr="Résultat de recherche d'images pour &quot;université paul sabatier&quot;">
              <a:extLst>
                <a:ext uri="{FF2B5EF4-FFF2-40B4-BE49-F238E27FC236}">
                  <a16:creationId xmlns:a16="http://schemas.microsoft.com/office/drawing/2014/main" id="{10FB9E18-DBC8-994B-2AE5-B965D55A2E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5BE15610-36D5-F105-E1B7-E37462A27A44}"/>
                </a:ext>
              </a:extLst>
            </p:cNvPr>
            <p:cNvPicPr>
              <a:picLocks noChangeAspect="1"/>
            </p:cNvPicPr>
            <p:nvPr/>
          </p:nvPicPr>
          <p:blipFill>
            <a:blip r:embed="rId6"/>
            <a:stretch>
              <a:fillRect/>
            </a:stretch>
          </p:blipFill>
          <p:spPr>
            <a:xfrm>
              <a:off x="6732240" y="303213"/>
              <a:ext cx="727381" cy="715836"/>
            </a:xfrm>
            <a:prstGeom prst="rect">
              <a:avLst/>
            </a:prstGeom>
          </p:spPr>
        </p:pic>
      </p:grpSp>
      <p:sp>
        <p:nvSpPr>
          <p:cNvPr id="17" name="Titre 4">
            <a:extLst>
              <a:ext uri="{FF2B5EF4-FFF2-40B4-BE49-F238E27FC236}">
                <a16:creationId xmlns:a16="http://schemas.microsoft.com/office/drawing/2014/main" id="{B654FC81-A6AB-8B21-0097-320074FF03A7}"/>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21" name="Rectangle 20">
            <a:extLst>
              <a:ext uri="{FF2B5EF4-FFF2-40B4-BE49-F238E27FC236}">
                <a16:creationId xmlns:a16="http://schemas.microsoft.com/office/drawing/2014/main" id="{702BA846-BCB4-CD12-8AF9-2FE1942DB8C6}"/>
              </a:ext>
            </a:extLst>
          </p:cNvPr>
          <p:cNvSpPr/>
          <p:nvPr/>
        </p:nvSpPr>
        <p:spPr>
          <a:xfrm>
            <a:off x="385909" y="1650909"/>
            <a:ext cx="8327175" cy="284854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24" name="Titre 1">
            <a:extLst>
              <a:ext uri="{FF2B5EF4-FFF2-40B4-BE49-F238E27FC236}">
                <a16:creationId xmlns:a16="http://schemas.microsoft.com/office/drawing/2014/main" id="{98DB68A3-61AE-8AAE-168C-366439B78A99}"/>
              </a:ext>
            </a:extLst>
          </p:cNvPr>
          <p:cNvSpPr>
            <a:spLocks noGrp="1"/>
          </p:cNvSpPr>
          <p:nvPr>
            <p:ph type="title"/>
          </p:nvPr>
        </p:nvSpPr>
        <p:spPr>
          <a:xfrm>
            <a:off x="378902" y="1010923"/>
            <a:ext cx="8327175"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err="1">
                <a:solidFill>
                  <a:schemeClr val="tx2"/>
                </a:solidFill>
              </a:rPr>
              <a:t>PsychoMG</a:t>
            </a:r>
            <a:endParaRPr lang="fr-FR" sz="2400" dirty="0">
              <a:solidFill>
                <a:schemeClr val="tx2"/>
              </a:solidFill>
            </a:endParaRPr>
          </a:p>
        </p:txBody>
      </p:sp>
      <p:sp>
        <p:nvSpPr>
          <p:cNvPr id="25" name="Rectangle 24">
            <a:extLst>
              <a:ext uri="{FF2B5EF4-FFF2-40B4-BE49-F238E27FC236}">
                <a16:creationId xmlns:a16="http://schemas.microsoft.com/office/drawing/2014/main" id="{E7D5D72D-472A-05A1-5B98-C2259040A689}"/>
              </a:ext>
            </a:extLst>
          </p:cNvPr>
          <p:cNvSpPr/>
          <p:nvPr/>
        </p:nvSpPr>
        <p:spPr>
          <a:xfrm>
            <a:off x="378902" y="1109170"/>
            <a:ext cx="8327175" cy="40585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1182043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CCC6AEAC-2A7B-4788-84EE-3214B4423976}"/>
              </a:ext>
            </a:extLst>
          </p:cNvPr>
          <p:cNvSpPr txBox="1">
            <a:spLocks/>
          </p:cNvSpPr>
          <p:nvPr/>
        </p:nvSpPr>
        <p:spPr bwMode="gray">
          <a:xfrm>
            <a:off x="183162" y="1832002"/>
            <a:ext cx="3740766" cy="1883837"/>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just">
              <a:lnSpc>
                <a:spcPct val="150000"/>
              </a:lnSpc>
              <a:buFont typeface="Arial" panose="020B0604020202020204" pitchFamily="34" charset="0"/>
              <a:buNone/>
            </a:pPr>
            <a:r>
              <a:rPr lang="fr-FR" altLang="fr-FR" sz="1600" dirty="0">
                <a:cs typeface="Times New Roman" panose="02020603050405020304" pitchFamily="18" charset="0"/>
                <a:sym typeface="Wingdings" panose="05000000000000000000" pitchFamily="2" charset="2"/>
              </a:rPr>
              <a:t> </a:t>
            </a:r>
            <a:r>
              <a:rPr lang="fr-FR" altLang="fr-FR" sz="1600" dirty="0">
                <a:cs typeface="Times New Roman" panose="02020603050405020304" pitchFamily="18" charset="0"/>
              </a:rPr>
              <a:t>Amélioration des pratiques des MG via guide </a:t>
            </a:r>
            <a:r>
              <a:rPr lang="fr-FR" altLang="fr-FR" sz="1600" i="1" dirty="0">
                <a:cs typeface="Times New Roman" panose="02020603050405020304" pitchFamily="18" charset="0"/>
              </a:rPr>
              <a:t>online</a:t>
            </a:r>
            <a:r>
              <a:rPr lang="fr-FR" altLang="fr-FR" sz="1600" dirty="0">
                <a:cs typeface="Times New Roman" panose="02020603050405020304" pitchFamily="18" charset="0"/>
              </a:rPr>
              <a:t> sur la prise en charge des pathologies psychiatriques au Royaume-Uni </a:t>
            </a:r>
            <a:r>
              <a:rPr lang="fr-FR" altLang="fr-FR" i="1" dirty="0">
                <a:cs typeface="Times New Roman" panose="02020603050405020304" pitchFamily="18" charset="0"/>
              </a:rPr>
              <a:t>(Kendrick et al. 2015) </a:t>
            </a:r>
            <a:endParaRPr lang="fr-FR" altLang="fr-FR" sz="1600" i="1" dirty="0">
              <a:cs typeface="Times New Roman" panose="02020603050405020304" pitchFamily="18" charset="0"/>
            </a:endParaRPr>
          </a:p>
        </p:txBody>
      </p:sp>
      <p:sp>
        <p:nvSpPr>
          <p:cNvPr id="6" name="Titre 1">
            <a:extLst>
              <a:ext uri="{FF2B5EF4-FFF2-40B4-BE49-F238E27FC236}">
                <a16:creationId xmlns:a16="http://schemas.microsoft.com/office/drawing/2014/main" id="{079BB27E-70AD-4F54-A9FF-BE988FC9B7D8}"/>
              </a:ext>
            </a:extLst>
          </p:cNvPr>
          <p:cNvSpPr txBox="1">
            <a:spLocks/>
          </p:cNvSpPr>
          <p:nvPr/>
        </p:nvSpPr>
        <p:spPr>
          <a:xfrm>
            <a:off x="107504" y="3795886"/>
            <a:ext cx="4785498" cy="8085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1600" dirty="0">
                <a:latin typeface="+mn-lt"/>
                <a:cs typeface="Times New Roman" panose="02020603050405020304" pitchFamily="18" charset="0"/>
              </a:rPr>
              <a:t>Méta revues </a:t>
            </a:r>
            <a:r>
              <a:rPr lang="fr-FR" altLang="fr-FR" sz="1600" dirty="0">
                <a:cs typeface="Times New Roman" panose="02020603050405020304" pitchFamily="18" charset="0"/>
                <a:sym typeface="Wingdings" panose="05000000000000000000" pitchFamily="2" charset="2"/>
              </a:rPr>
              <a:t></a:t>
            </a:r>
            <a:r>
              <a:rPr lang="fr-FR" sz="1600" dirty="0">
                <a:latin typeface="+mn-lt"/>
                <a:cs typeface="Times New Roman" panose="02020603050405020304" pitchFamily="18" charset="0"/>
              </a:rPr>
              <a:t> arbres décisionnels</a:t>
            </a:r>
          </a:p>
        </p:txBody>
      </p:sp>
      <p:pic>
        <p:nvPicPr>
          <p:cNvPr id="7" name="Image 3">
            <a:extLst>
              <a:ext uri="{FF2B5EF4-FFF2-40B4-BE49-F238E27FC236}">
                <a16:creationId xmlns:a16="http://schemas.microsoft.com/office/drawing/2014/main" id="{57D70131-79F0-4E0E-BDD2-0FB883B036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8507" y="1493910"/>
            <a:ext cx="2144125" cy="30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a:extLst>
              <a:ext uri="{FF2B5EF4-FFF2-40B4-BE49-F238E27FC236}">
                <a16:creationId xmlns:a16="http://schemas.microsoft.com/office/drawing/2014/main" id="{32094BC9-8BF1-4808-868F-D469E996FC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7042" y="1493910"/>
            <a:ext cx="2315114" cy="30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3">
            <a:extLst>
              <a:ext uri="{FF2B5EF4-FFF2-40B4-BE49-F238E27FC236}">
                <a16:creationId xmlns:a16="http://schemas.microsoft.com/office/drawing/2014/main" id="{12042229-CB0A-17B2-1425-E7D0A3AE1796}"/>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39</a:t>
            </a:fld>
            <a:endParaRPr lang="fr-FR" dirty="0"/>
          </a:p>
        </p:txBody>
      </p:sp>
      <p:sp>
        <p:nvSpPr>
          <p:cNvPr id="4" name="Espace réservé de la date 2">
            <a:extLst>
              <a:ext uri="{FF2B5EF4-FFF2-40B4-BE49-F238E27FC236}">
                <a16:creationId xmlns:a16="http://schemas.microsoft.com/office/drawing/2014/main" id="{465F7F9B-05A5-114B-5C6D-101E9B5DF2C1}"/>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9" name="Groupe 8">
            <a:extLst>
              <a:ext uri="{FF2B5EF4-FFF2-40B4-BE49-F238E27FC236}">
                <a16:creationId xmlns:a16="http://schemas.microsoft.com/office/drawing/2014/main" id="{A7BCF728-F41D-C91B-2D4B-BE94902E8D57}"/>
              </a:ext>
            </a:extLst>
          </p:cNvPr>
          <p:cNvGrpSpPr/>
          <p:nvPr/>
        </p:nvGrpSpPr>
        <p:grpSpPr>
          <a:xfrm>
            <a:off x="7426567" y="133568"/>
            <a:ext cx="1296143" cy="563678"/>
            <a:chOff x="6732240" y="279880"/>
            <a:chExt cx="1875765" cy="832712"/>
          </a:xfrm>
        </p:grpSpPr>
        <p:pic>
          <p:nvPicPr>
            <p:cNvPr id="10" name="Picture 2">
              <a:extLst>
                <a:ext uri="{FF2B5EF4-FFF2-40B4-BE49-F238E27FC236}">
                  <a16:creationId xmlns:a16="http://schemas.microsoft.com/office/drawing/2014/main" id="{8D9E5363-2CBF-94C9-522E-36F0E0962A6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 descr="Résultat de recherche d'images pour &quot;université paul sabatier&quot;">
              <a:extLst>
                <a:ext uri="{FF2B5EF4-FFF2-40B4-BE49-F238E27FC236}">
                  <a16:creationId xmlns:a16="http://schemas.microsoft.com/office/drawing/2014/main" id="{87283239-BF70-9975-3940-69403A07CF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B6923CED-E8B0-9636-C30E-FE5B3798D560}"/>
                </a:ext>
              </a:extLst>
            </p:cNvPr>
            <p:cNvPicPr>
              <a:picLocks noChangeAspect="1"/>
            </p:cNvPicPr>
            <p:nvPr/>
          </p:nvPicPr>
          <p:blipFill>
            <a:blip r:embed="rId6"/>
            <a:stretch>
              <a:fillRect/>
            </a:stretch>
          </p:blipFill>
          <p:spPr>
            <a:xfrm>
              <a:off x="6732240" y="303213"/>
              <a:ext cx="727381" cy="715836"/>
            </a:xfrm>
            <a:prstGeom prst="rect">
              <a:avLst/>
            </a:prstGeom>
          </p:spPr>
        </p:pic>
      </p:grpSp>
      <p:sp>
        <p:nvSpPr>
          <p:cNvPr id="13" name="Titre 4">
            <a:extLst>
              <a:ext uri="{FF2B5EF4-FFF2-40B4-BE49-F238E27FC236}">
                <a16:creationId xmlns:a16="http://schemas.microsoft.com/office/drawing/2014/main" id="{19AD3377-FB67-A97F-9085-A9B51382DCD2}"/>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7" name="Rectangle 16">
            <a:extLst>
              <a:ext uri="{FF2B5EF4-FFF2-40B4-BE49-F238E27FC236}">
                <a16:creationId xmlns:a16="http://schemas.microsoft.com/office/drawing/2014/main" id="{D9637585-9EF7-21F7-262B-4EC2F60160FE}"/>
              </a:ext>
            </a:extLst>
          </p:cNvPr>
          <p:cNvSpPr/>
          <p:nvPr/>
        </p:nvSpPr>
        <p:spPr>
          <a:xfrm>
            <a:off x="4139953" y="1326230"/>
            <a:ext cx="4680520" cy="340576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8" name="Rectangle 17">
            <a:extLst>
              <a:ext uri="{FF2B5EF4-FFF2-40B4-BE49-F238E27FC236}">
                <a16:creationId xmlns:a16="http://schemas.microsoft.com/office/drawing/2014/main" id="{00189E34-E999-841C-160F-D58B3F4124C9}"/>
              </a:ext>
            </a:extLst>
          </p:cNvPr>
          <p:cNvSpPr/>
          <p:nvPr/>
        </p:nvSpPr>
        <p:spPr>
          <a:xfrm>
            <a:off x="107504" y="1326230"/>
            <a:ext cx="3948039" cy="340576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9" name="Titre 1">
            <a:extLst>
              <a:ext uri="{FF2B5EF4-FFF2-40B4-BE49-F238E27FC236}">
                <a16:creationId xmlns:a16="http://schemas.microsoft.com/office/drawing/2014/main" id="{C5573852-56B5-6250-812C-343734812F32}"/>
              </a:ext>
            </a:extLst>
          </p:cNvPr>
          <p:cNvSpPr>
            <a:spLocks noGrp="1"/>
          </p:cNvSpPr>
          <p:nvPr>
            <p:ph type="title"/>
          </p:nvPr>
        </p:nvSpPr>
        <p:spPr>
          <a:xfrm>
            <a:off x="107503" y="770623"/>
            <a:ext cx="8712970"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err="1">
                <a:solidFill>
                  <a:schemeClr val="tx2"/>
                </a:solidFill>
              </a:rPr>
              <a:t>PsychoMG</a:t>
            </a:r>
            <a:endParaRPr lang="fr-FR" sz="2400" dirty="0">
              <a:solidFill>
                <a:schemeClr val="tx2"/>
              </a:solidFill>
            </a:endParaRPr>
          </a:p>
        </p:txBody>
      </p:sp>
      <p:sp>
        <p:nvSpPr>
          <p:cNvPr id="20" name="Rectangle 19">
            <a:extLst>
              <a:ext uri="{FF2B5EF4-FFF2-40B4-BE49-F238E27FC236}">
                <a16:creationId xmlns:a16="http://schemas.microsoft.com/office/drawing/2014/main" id="{4F1AD24C-B90D-830A-355A-1D1E60678D2B}"/>
              </a:ext>
            </a:extLst>
          </p:cNvPr>
          <p:cNvSpPr/>
          <p:nvPr/>
        </p:nvSpPr>
        <p:spPr>
          <a:xfrm>
            <a:off x="107503" y="868870"/>
            <a:ext cx="8712970" cy="40585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139841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à coins arrondis 18"/>
          <p:cNvSpPr/>
          <p:nvPr/>
        </p:nvSpPr>
        <p:spPr>
          <a:xfrm>
            <a:off x="193416" y="1059582"/>
            <a:ext cx="8740628" cy="3438384"/>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4</a:t>
            </a:fld>
            <a:endParaRPr lang="fr-FR" dirty="0"/>
          </a:p>
        </p:txBody>
      </p:sp>
      <p:sp>
        <p:nvSpPr>
          <p:cNvPr id="5" name="Titre 4"/>
          <p:cNvSpPr>
            <a:spLocks noGrp="1"/>
          </p:cNvSpPr>
          <p:nvPr>
            <p:ph type="title"/>
          </p:nvPr>
        </p:nvSpPr>
        <p:spPr>
          <a:xfrm>
            <a:off x="939175" y="306404"/>
            <a:ext cx="7272288" cy="539991"/>
          </a:xfrm>
        </p:spPr>
        <p:txBody>
          <a:bodyPr>
            <a:normAutofit fontScale="90000"/>
          </a:bodyPr>
          <a:lstStyle/>
          <a:p>
            <a:pPr marL="0" algn="ctr"/>
            <a:r>
              <a:rPr lang="fr-FR" sz="2000" dirty="0">
                <a:solidFill>
                  <a:srgbClr val="2E75B6"/>
                </a:solidFill>
                <a:latin typeface="+mn-lt"/>
                <a:ea typeface="+mn-ea"/>
                <a:cs typeface="+mn-cs"/>
              </a:rPr>
              <a:t>La recherche en santé</a:t>
            </a:r>
            <a:br>
              <a:rPr lang="fr-FR" sz="2000" dirty="0">
                <a:solidFill>
                  <a:srgbClr val="2E75B6"/>
                </a:solidFill>
                <a:latin typeface="+mn-lt"/>
                <a:ea typeface="+mn-ea"/>
                <a:cs typeface="+mn-cs"/>
              </a:rPr>
            </a:br>
            <a:r>
              <a:rPr lang="fr-FR" sz="1800" i="1" dirty="0">
                <a:solidFill>
                  <a:srgbClr val="7EB0DE"/>
                </a:solidFill>
              </a:rPr>
              <a:t>Les grandes étapes</a:t>
            </a:r>
            <a:endParaRPr lang="fr-FR" sz="1800" dirty="0">
              <a:solidFill>
                <a:srgbClr val="2E75B6"/>
              </a:solidFill>
              <a:latin typeface="+mn-lt"/>
              <a:ea typeface="+mn-ea"/>
              <a:cs typeface="+mn-cs"/>
            </a:endParaRPr>
          </a:p>
        </p:txBody>
      </p:sp>
      <p:sp>
        <p:nvSpPr>
          <p:cNvPr id="8" name="Espace réservé du pied de page 7"/>
          <p:cNvSpPr>
            <a:spLocks noGrp="1"/>
          </p:cNvSpPr>
          <p:nvPr>
            <p:ph type="ftr" sz="quarter" idx="4294967295"/>
          </p:nvPr>
        </p:nvSpPr>
        <p:spPr>
          <a:xfrm>
            <a:off x="7087476" y="162273"/>
            <a:ext cx="1951940" cy="209202"/>
          </a:xfrm>
          <a:prstGeom prst="rect">
            <a:avLst/>
          </a:prstGeom>
        </p:spPr>
        <p:txBody>
          <a:bodyPr/>
          <a:lstStyle/>
          <a:p>
            <a:pPr algn="r"/>
            <a:r>
              <a:rPr lang="fr-FR" sz="750" b="1" dirty="0">
                <a:latin typeface="+mj-lt"/>
              </a:rPr>
              <a:t>Direction générale de l’offre de soins</a:t>
            </a:r>
          </a:p>
        </p:txBody>
      </p:sp>
      <p:grpSp>
        <p:nvGrpSpPr>
          <p:cNvPr id="11" name="Groupe 10"/>
          <p:cNvGrpSpPr/>
          <p:nvPr/>
        </p:nvGrpSpPr>
        <p:grpSpPr>
          <a:xfrm>
            <a:off x="971600" y="1187543"/>
            <a:ext cx="2203287" cy="2752632"/>
            <a:chOff x="143945" y="1482470"/>
            <a:chExt cx="2906180" cy="4504953"/>
          </a:xfrm>
        </p:grpSpPr>
        <p:grpSp>
          <p:nvGrpSpPr>
            <p:cNvPr id="12" name="그룹 113">
              <a:extLst>
                <a:ext uri="{FF2B5EF4-FFF2-40B4-BE49-F238E27FC236}">
                  <a16:creationId xmlns:a16="http://schemas.microsoft.com/office/drawing/2014/main" id="{0BB8EC8B-0A36-417A-A287-D837CDADD227}"/>
                </a:ext>
              </a:extLst>
            </p:cNvPr>
            <p:cNvGrpSpPr/>
            <p:nvPr/>
          </p:nvGrpSpPr>
          <p:grpSpPr>
            <a:xfrm>
              <a:off x="1623313" y="5567001"/>
              <a:ext cx="312686" cy="420422"/>
              <a:chOff x="6487683" y="3173337"/>
              <a:chExt cx="829366" cy="995550"/>
            </a:xfrm>
          </p:grpSpPr>
          <p:sp>
            <p:nvSpPr>
              <p:cNvPr id="25" name="Oval 36">
                <a:extLst>
                  <a:ext uri="{FF2B5EF4-FFF2-40B4-BE49-F238E27FC236}">
                    <a16:creationId xmlns:a16="http://schemas.microsoft.com/office/drawing/2014/main" id="{53573128-6D98-4E7A-ABB2-7FE06AD77185}"/>
                  </a:ext>
                </a:extLst>
              </p:cNvPr>
              <p:cNvSpPr/>
              <p:nvPr/>
            </p:nvSpPr>
            <p:spPr>
              <a:xfrm>
                <a:off x="7157098" y="3173337"/>
                <a:ext cx="159951" cy="530197"/>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prstClr val="white"/>
                  </a:solidFill>
                  <a:effectLst/>
                  <a:uLnTx/>
                  <a:uFillTx/>
                  <a:latin typeface="Arial"/>
                  <a:cs typeface="+mn-cs"/>
                </a:endParaRPr>
              </a:p>
            </p:txBody>
          </p:sp>
          <p:sp>
            <p:nvSpPr>
              <p:cNvPr id="26" name="Oval 37">
                <a:extLst>
                  <a:ext uri="{FF2B5EF4-FFF2-40B4-BE49-F238E27FC236}">
                    <a16:creationId xmlns:a16="http://schemas.microsoft.com/office/drawing/2014/main" id="{E5B81490-EA59-44AF-A0A7-A089ABDAA59B}"/>
                  </a:ext>
                </a:extLst>
              </p:cNvPr>
              <p:cNvSpPr/>
              <p:nvPr/>
            </p:nvSpPr>
            <p:spPr>
              <a:xfrm>
                <a:off x="6487683" y="3374359"/>
                <a:ext cx="194195" cy="194195"/>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prstClr val="white"/>
                  </a:solidFill>
                  <a:effectLst/>
                  <a:uLnTx/>
                  <a:uFillTx/>
                  <a:latin typeface="Arial"/>
                  <a:cs typeface="+mn-cs"/>
                </a:endParaRPr>
              </a:p>
            </p:txBody>
          </p:sp>
          <p:sp>
            <p:nvSpPr>
              <p:cNvPr id="27" name="Oval 42">
                <a:extLst>
                  <a:ext uri="{FF2B5EF4-FFF2-40B4-BE49-F238E27FC236}">
                    <a16:creationId xmlns:a16="http://schemas.microsoft.com/office/drawing/2014/main" id="{B3C922AA-9D22-427C-9FB1-00F44F895C85}"/>
                  </a:ext>
                </a:extLst>
              </p:cNvPr>
              <p:cNvSpPr/>
              <p:nvPr/>
            </p:nvSpPr>
            <p:spPr>
              <a:xfrm>
                <a:off x="7048752" y="4015948"/>
                <a:ext cx="152939" cy="152939"/>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prstClr val="white"/>
                  </a:solidFill>
                  <a:effectLst/>
                  <a:uLnTx/>
                  <a:uFillTx/>
                  <a:latin typeface="Arial"/>
                  <a:cs typeface="+mn-cs"/>
                </a:endParaRPr>
              </a:p>
            </p:txBody>
          </p:sp>
        </p:grpSp>
        <p:grpSp>
          <p:nvGrpSpPr>
            <p:cNvPr id="13" name="Groupe 12"/>
            <p:cNvGrpSpPr/>
            <p:nvPr/>
          </p:nvGrpSpPr>
          <p:grpSpPr>
            <a:xfrm>
              <a:off x="143945" y="1482470"/>
              <a:ext cx="2906180" cy="3358301"/>
              <a:chOff x="471858" y="2341737"/>
              <a:chExt cx="2906180" cy="3358301"/>
            </a:xfrm>
            <a:solidFill>
              <a:schemeClr val="accent2">
                <a:lumMod val="40000"/>
                <a:lumOff val="60000"/>
              </a:schemeClr>
            </a:solidFill>
          </p:grpSpPr>
          <p:sp>
            <p:nvSpPr>
              <p:cNvPr id="14" name="Ellipse 13"/>
              <p:cNvSpPr/>
              <p:nvPr/>
            </p:nvSpPr>
            <p:spPr>
              <a:xfrm>
                <a:off x="471858" y="2341737"/>
                <a:ext cx="2706629" cy="3358301"/>
              </a:xfrm>
              <a:prstGeom prst="ellipse">
                <a:avLst/>
              </a:prstGeom>
              <a:grp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163" y="3481182"/>
                <a:ext cx="766074" cy="885845"/>
              </a:xfrm>
              <a:prstGeom prst="rect">
                <a:avLst/>
              </a:prstGeom>
              <a:grpFill/>
              <a:ln>
                <a:solidFill>
                  <a:schemeClr val="accent2">
                    <a:lumMod val="40000"/>
                    <a:lumOff val="60000"/>
                  </a:schemeClr>
                </a:solidFill>
              </a:ln>
            </p:spPr>
          </p:pic>
          <p:sp>
            <p:nvSpPr>
              <p:cNvPr id="16" name="ZoneTexte 15"/>
              <p:cNvSpPr txBox="1"/>
              <p:nvPr/>
            </p:nvSpPr>
            <p:spPr>
              <a:xfrm>
                <a:off x="1023173" y="2793391"/>
                <a:ext cx="2354865" cy="496451"/>
              </a:xfrm>
              <a:prstGeom prst="rect">
                <a:avLst/>
              </a:prstGeom>
              <a:noFill/>
              <a:ln>
                <a:noFill/>
              </a:ln>
            </p:spPr>
            <p:txBody>
              <a:bodyPr wrap="none" rtlCol="0">
                <a:spAutoFit/>
              </a:bodyPr>
              <a:lstStyle/>
              <a:p>
                <a:r>
                  <a:rPr lang="fr-FR" sz="1100" dirty="0"/>
                  <a:t>Pour passer d’ici : </a:t>
                </a: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263" y="3499825"/>
                <a:ext cx="788236" cy="924912"/>
              </a:xfrm>
              <a:prstGeom prst="rect">
                <a:avLst/>
              </a:prstGeom>
              <a:grpFill/>
              <a:ln>
                <a:solidFill>
                  <a:schemeClr val="accent2">
                    <a:lumMod val="40000"/>
                    <a:lumOff val="60000"/>
                  </a:schemeClr>
                </a:solidFill>
              </a:ln>
            </p:spPr>
          </p:pic>
          <p:sp>
            <p:nvSpPr>
              <p:cNvPr id="21" name="ZoneTexte 20"/>
              <p:cNvSpPr txBox="1"/>
              <p:nvPr/>
            </p:nvSpPr>
            <p:spPr>
              <a:xfrm>
                <a:off x="676112" y="4614318"/>
                <a:ext cx="2376785" cy="817682"/>
              </a:xfrm>
              <a:prstGeom prst="rect">
                <a:avLst/>
              </a:prstGeom>
              <a:noFill/>
              <a:ln>
                <a:noFill/>
              </a:ln>
            </p:spPr>
            <p:txBody>
              <a:bodyPr wrap="square" rtlCol="0">
                <a:spAutoFit/>
              </a:bodyPr>
              <a:lstStyle/>
              <a:p>
                <a:pPr algn="ctr"/>
                <a:r>
                  <a:rPr lang="fr-FR" sz="1100" b="1" dirty="0"/>
                  <a:t>Recherche fondamentale</a:t>
                </a:r>
              </a:p>
            </p:txBody>
          </p:sp>
        </p:grpSp>
      </p:grpSp>
      <p:grpSp>
        <p:nvGrpSpPr>
          <p:cNvPr id="28" name="Groupe 27"/>
          <p:cNvGrpSpPr/>
          <p:nvPr/>
        </p:nvGrpSpPr>
        <p:grpSpPr>
          <a:xfrm>
            <a:off x="3033511" y="1147874"/>
            <a:ext cx="2516847" cy="2052000"/>
            <a:chOff x="3561971" y="2283174"/>
            <a:chExt cx="4070657" cy="3007133"/>
          </a:xfrm>
          <a:solidFill>
            <a:schemeClr val="accent2">
              <a:lumMod val="40000"/>
              <a:lumOff val="60000"/>
            </a:schemeClr>
          </a:solidFill>
        </p:grpSpPr>
        <p:grpSp>
          <p:nvGrpSpPr>
            <p:cNvPr id="29" name="Groupe 28"/>
            <p:cNvGrpSpPr/>
            <p:nvPr/>
          </p:nvGrpSpPr>
          <p:grpSpPr>
            <a:xfrm>
              <a:off x="3561971" y="2283174"/>
              <a:ext cx="4070657" cy="3007133"/>
              <a:chOff x="3561971" y="2283174"/>
              <a:chExt cx="4070657" cy="3007133"/>
            </a:xfrm>
            <a:grpFill/>
          </p:grpSpPr>
          <p:sp>
            <p:nvSpPr>
              <p:cNvPr id="31" name="Ellipse 30"/>
              <p:cNvSpPr/>
              <p:nvPr/>
            </p:nvSpPr>
            <p:spPr>
              <a:xfrm>
                <a:off x="4313798" y="2283174"/>
                <a:ext cx="3318830" cy="3007133"/>
              </a:xfrm>
              <a:prstGeom prst="ellipse">
                <a:avLst/>
              </a:prstGeom>
              <a:grp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5517" y="3237309"/>
                <a:ext cx="959517" cy="959517"/>
              </a:xfrm>
              <a:prstGeom prst="rect">
                <a:avLst/>
              </a:prstGeom>
              <a:grpFill/>
              <a:ln>
                <a:solidFill>
                  <a:schemeClr val="accent2">
                    <a:lumMod val="40000"/>
                    <a:lumOff val="60000"/>
                  </a:schemeClr>
                </a:solidFill>
              </a:ln>
            </p:spPr>
          </p:pic>
          <p:sp>
            <p:nvSpPr>
              <p:cNvPr id="33" name="ZoneTexte 32"/>
              <p:cNvSpPr txBox="1"/>
              <p:nvPr/>
            </p:nvSpPr>
            <p:spPr>
              <a:xfrm>
                <a:off x="5627567" y="2699304"/>
                <a:ext cx="885533" cy="496451"/>
              </a:xfrm>
              <a:prstGeom prst="rect">
                <a:avLst/>
              </a:prstGeom>
              <a:noFill/>
              <a:ln>
                <a:noFill/>
              </a:ln>
            </p:spPr>
            <p:txBody>
              <a:bodyPr wrap="none" rtlCol="0">
                <a:spAutoFit/>
              </a:bodyPr>
              <a:lstStyle/>
              <a:p>
                <a:r>
                  <a:rPr lang="fr-FR" sz="1100" dirty="0"/>
                  <a:t>A là :</a:t>
                </a:r>
              </a:p>
            </p:txBody>
          </p:sp>
          <p:sp>
            <p:nvSpPr>
              <p:cNvPr id="34" name="ZoneTexte 33"/>
              <p:cNvSpPr txBox="1"/>
              <p:nvPr/>
            </p:nvSpPr>
            <p:spPr>
              <a:xfrm>
                <a:off x="4557133" y="4273993"/>
                <a:ext cx="2925300" cy="879519"/>
              </a:xfrm>
              <a:prstGeom prst="rect">
                <a:avLst/>
              </a:prstGeom>
              <a:noFill/>
              <a:ln>
                <a:noFill/>
              </a:ln>
            </p:spPr>
            <p:txBody>
              <a:bodyPr wrap="square" rtlCol="0">
                <a:spAutoFit/>
              </a:bodyPr>
              <a:lstStyle/>
              <a:p>
                <a:pPr algn="ctr"/>
                <a:r>
                  <a:rPr lang="fr-FR" sz="1100" b="1" dirty="0"/>
                  <a:t>Chercheurs, cliniciens, ingénieurs, personnels d’appui…</a:t>
                </a:r>
              </a:p>
            </p:txBody>
          </p:sp>
          <p:cxnSp>
            <p:nvCxnSpPr>
              <p:cNvPr id="35" name="Connecteur droit avec flèche 34"/>
              <p:cNvCxnSpPr/>
              <p:nvPr/>
            </p:nvCxnSpPr>
            <p:spPr>
              <a:xfrm>
                <a:off x="3561971" y="3968063"/>
                <a:ext cx="751826" cy="586"/>
              </a:xfrm>
              <a:prstGeom prst="straightConnector1">
                <a:avLst/>
              </a:prstGeom>
              <a:grpFill/>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9919" y="3306795"/>
              <a:ext cx="940288" cy="900225"/>
            </a:xfrm>
            <a:prstGeom prst="rect">
              <a:avLst/>
            </a:prstGeom>
            <a:grpFill/>
            <a:ln>
              <a:solidFill>
                <a:schemeClr val="accent2">
                  <a:lumMod val="40000"/>
                  <a:lumOff val="60000"/>
                </a:schemeClr>
              </a:solidFill>
            </a:ln>
          </p:spPr>
        </p:pic>
      </p:grpSp>
      <p:grpSp>
        <p:nvGrpSpPr>
          <p:cNvPr id="36" name="Groupe 35"/>
          <p:cNvGrpSpPr/>
          <p:nvPr/>
        </p:nvGrpSpPr>
        <p:grpSpPr>
          <a:xfrm>
            <a:off x="5543265" y="1195334"/>
            <a:ext cx="2488647" cy="2051999"/>
            <a:chOff x="7584665" y="2266105"/>
            <a:chExt cx="3970565" cy="3286225"/>
          </a:xfrm>
          <a:solidFill>
            <a:schemeClr val="accent2">
              <a:lumMod val="40000"/>
              <a:lumOff val="60000"/>
            </a:schemeClr>
          </a:solidFill>
        </p:grpSpPr>
        <p:sp>
          <p:nvSpPr>
            <p:cNvPr id="37" name="Ellipse 36"/>
            <p:cNvSpPr/>
            <p:nvPr/>
          </p:nvSpPr>
          <p:spPr>
            <a:xfrm>
              <a:off x="8281323" y="2266105"/>
              <a:ext cx="3273907" cy="3286225"/>
            </a:xfrm>
            <a:prstGeom prst="ellipse">
              <a:avLst/>
            </a:prstGeom>
            <a:grp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38" name="ZoneTexte 37"/>
            <p:cNvSpPr txBox="1"/>
            <p:nvPr/>
          </p:nvSpPr>
          <p:spPr>
            <a:xfrm>
              <a:off x="8773342" y="2638935"/>
              <a:ext cx="2396331" cy="690055"/>
            </a:xfrm>
            <a:prstGeom prst="rect">
              <a:avLst/>
            </a:prstGeom>
            <a:noFill/>
            <a:ln>
              <a:noFill/>
            </a:ln>
          </p:spPr>
          <p:txBody>
            <a:bodyPr wrap="square" rtlCol="0">
              <a:spAutoFit/>
            </a:bodyPr>
            <a:lstStyle/>
            <a:p>
              <a:pPr algn="ctr"/>
              <a:r>
                <a:rPr lang="fr-FR" sz="1100" dirty="0"/>
                <a:t>Vers une application </a:t>
              </a:r>
            </a:p>
            <a:p>
              <a:pPr algn="ctr"/>
              <a:r>
                <a:rPr lang="fr-FR" sz="1100" dirty="0"/>
                <a:t>pour eux</a:t>
              </a:r>
            </a:p>
          </p:txBody>
        </p:sp>
        <p:pic>
          <p:nvPicPr>
            <p:cNvPr id="39" name="Imag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2398" y="3308725"/>
              <a:ext cx="1068232" cy="1068231"/>
            </a:xfrm>
            <a:prstGeom prst="rect">
              <a:avLst/>
            </a:prstGeom>
            <a:grpFill/>
            <a:ln>
              <a:solidFill>
                <a:schemeClr val="accent2">
                  <a:lumMod val="40000"/>
                  <a:lumOff val="60000"/>
                </a:schemeClr>
              </a:solidFill>
            </a:ln>
          </p:spPr>
        </p:pic>
        <p:sp>
          <p:nvSpPr>
            <p:cNvPr id="40" name="ZoneTexte 39"/>
            <p:cNvSpPr txBox="1"/>
            <p:nvPr/>
          </p:nvSpPr>
          <p:spPr>
            <a:xfrm>
              <a:off x="8618949" y="4528416"/>
              <a:ext cx="2718021" cy="817683"/>
            </a:xfrm>
            <a:prstGeom prst="rect">
              <a:avLst/>
            </a:prstGeom>
            <a:noFill/>
            <a:ln>
              <a:noFill/>
            </a:ln>
          </p:spPr>
          <p:txBody>
            <a:bodyPr wrap="square" rtlCol="0">
              <a:spAutoFit/>
            </a:bodyPr>
            <a:lstStyle/>
            <a:p>
              <a:pPr algn="ctr"/>
              <a:r>
                <a:rPr lang="fr-FR" sz="1100" b="1" dirty="0"/>
                <a:t>Patients, aidants, citoyens…</a:t>
              </a:r>
            </a:p>
          </p:txBody>
        </p:sp>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4086" y="3308725"/>
              <a:ext cx="1059994" cy="1059995"/>
            </a:xfrm>
            <a:prstGeom prst="rect">
              <a:avLst/>
            </a:prstGeom>
            <a:grpFill/>
            <a:ln>
              <a:solidFill>
                <a:schemeClr val="accent2">
                  <a:lumMod val="40000"/>
                  <a:lumOff val="60000"/>
                </a:schemeClr>
              </a:solidFill>
            </a:ln>
          </p:spPr>
        </p:pic>
        <p:cxnSp>
          <p:nvCxnSpPr>
            <p:cNvPr id="42" name="Connecteur droit avec flèche 41"/>
            <p:cNvCxnSpPr/>
            <p:nvPr/>
          </p:nvCxnSpPr>
          <p:spPr>
            <a:xfrm>
              <a:off x="7584665" y="3968063"/>
              <a:ext cx="696658" cy="0"/>
            </a:xfrm>
            <a:prstGeom prst="straightConnector1">
              <a:avLst/>
            </a:prstGeom>
            <a:grpFill/>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e 42"/>
          <p:cNvGrpSpPr/>
          <p:nvPr/>
        </p:nvGrpSpPr>
        <p:grpSpPr>
          <a:xfrm>
            <a:off x="1997600" y="3985254"/>
            <a:ext cx="4980160" cy="328077"/>
            <a:chOff x="483210" y="6025057"/>
            <a:chExt cx="12515573" cy="454344"/>
          </a:xfrm>
        </p:grpSpPr>
        <p:cxnSp>
          <p:nvCxnSpPr>
            <p:cNvPr id="44" name="Connecteur droit avec flèche 43"/>
            <p:cNvCxnSpPr/>
            <p:nvPr/>
          </p:nvCxnSpPr>
          <p:spPr>
            <a:xfrm flipH="1" flipV="1">
              <a:off x="483210" y="6464301"/>
              <a:ext cx="12515573" cy="1510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3370409" y="6025057"/>
              <a:ext cx="8373642" cy="287681"/>
            </a:xfrm>
            <a:prstGeom prst="rect">
              <a:avLst/>
            </a:prstGeom>
            <a:noFill/>
            <a:ln>
              <a:noFill/>
            </a:ln>
          </p:spPr>
          <p:txBody>
            <a:bodyPr wrap="square" rtlCol="0">
              <a:spAutoFit/>
            </a:bodyPr>
            <a:lstStyle/>
            <a:p>
              <a:r>
                <a:rPr lang="fr-FR" sz="1100" dirty="0"/>
                <a:t>Et ça marche aussi dans l’autre sens…..</a:t>
              </a:r>
            </a:p>
          </p:txBody>
        </p:sp>
      </p:grpSp>
      <p:grpSp>
        <p:nvGrpSpPr>
          <p:cNvPr id="46" name="Group 2">
            <a:extLst>
              <a:ext uri="{FF2B5EF4-FFF2-40B4-BE49-F238E27FC236}">
                <a16:creationId xmlns:a16="http://schemas.microsoft.com/office/drawing/2014/main" id="{64D2D59A-6E15-40A6-8CEB-124EDD97BD36}"/>
              </a:ext>
            </a:extLst>
          </p:cNvPr>
          <p:cNvGrpSpPr/>
          <p:nvPr/>
        </p:nvGrpSpPr>
        <p:grpSpPr>
          <a:xfrm rot="16200000" flipH="1">
            <a:off x="4459499" y="3184467"/>
            <a:ext cx="373048" cy="884894"/>
            <a:chOff x="4067944" y="-1055821"/>
            <a:chExt cx="1409422" cy="7255142"/>
          </a:xfrm>
        </p:grpSpPr>
        <p:sp>
          <p:nvSpPr>
            <p:cNvPr id="47" name="Rounded Rectangle 7">
              <a:extLst>
                <a:ext uri="{FF2B5EF4-FFF2-40B4-BE49-F238E27FC236}">
                  <a16:creationId xmlns:a16="http://schemas.microsoft.com/office/drawing/2014/main" id="{F144C45F-BB43-4534-924A-73F964D5CB5C}"/>
                </a:ext>
              </a:extLst>
            </p:cNvPr>
            <p:cNvSpPr/>
            <p:nvPr/>
          </p:nvSpPr>
          <p:spPr>
            <a:xfrm>
              <a:off x="4067944" y="-1055821"/>
              <a:ext cx="1409422" cy="7255142"/>
            </a:xfrm>
            <a:custGeom>
              <a:avLst/>
              <a:gdLst/>
              <a:ahLst/>
              <a:cxnLst/>
              <a:rect l="l" t="t" r="r" b="b"/>
              <a:pathLst>
                <a:path w="1409422" h="7255142">
                  <a:moveTo>
                    <a:pt x="704711" y="0"/>
                  </a:moveTo>
                  <a:cubicBezTo>
                    <a:pt x="1072574" y="0"/>
                    <a:pt x="1370785" y="117434"/>
                    <a:pt x="1370785" y="262297"/>
                  </a:cubicBezTo>
                  <a:cubicBezTo>
                    <a:pt x="1370785" y="345582"/>
                    <a:pt x="1272215" y="419801"/>
                    <a:pt x="1118084" y="466488"/>
                  </a:cubicBezTo>
                  <a:lnTo>
                    <a:pt x="1070943" y="803115"/>
                  </a:lnTo>
                  <a:cubicBezTo>
                    <a:pt x="1274015" y="850812"/>
                    <a:pt x="1409422" y="938764"/>
                    <a:pt x="1409422" y="1039170"/>
                  </a:cubicBezTo>
                  <a:cubicBezTo>
                    <a:pt x="1409422" y="1130174"/>
                    <a:pt x="1298186" y="1210947"/>
                    <a:pt x="1126003" y="1260423"/>
                  </a:cubicBezTo>
                  <a:cubicBezTo>
                    <a:pt x="1126434" y="1261870"/>
                    <a:pt x="1126442" y="1263323"/>
                    <a:pt x="1126442" y="1264778"/>
                  </a:cubicBezTo>
                  <a:lnTo>
                    <a:pt x="1126442" y="5050212"/>
                  </a:lnTo>
                  <a:cubicBezTo>
                    <a:pt x="1126442" y="5214603"/>
                    <a:pt x="1024927" y="5355284"/>
                    <a:pt x="880490" y="5410505"/>
                  </a:cubicBezTo>
                  <a:cubicBezTo>
                    <a:pt x="887528" y="5422594"/>
                    <a:pt x="891019" y="5436683"/>
                    <a:pt x="891019" y="5451587"/>
                  </a:cubicBezTo>
                  <a:lnTo>
                    <a:pt x="891019" y="5480845"/>
                  </a:lnTo>
                  <a:cubicBezTo>
                    <a:pt x="891019" y="5532419"/>
                    <a:pt x="849210" y="5574228"/>
                    <a:pt x="797636" y="5574228"/>
                  </a:cubicBezTo>
                  <a:lnTo>
                    <a:pt x="764319" y="5574228"/>
                  </a:lnTo>
                  <a:cubicBezTo>
                    <a:pt x="760551" y="6069812"/>
                    <a:pt x="756761" y="6511449"/>
                    <a:pt x="752970" y="7020893"/>
                  </a:cubicBezTo>
                  <a:lnTo>
                    <a:pt x="671083" y="7255142"/>
                  </a:lnTo>
                  <a:cubicBezTo>
                    <a:pt x="676129" y="6635258"/>
                    <a:pt x="656834" y="6124906"/>
                    <a:pt x="646982" y="5574228"/>
                  </a:cubicBezTo>
                  <a:lnTo>
                    <a:pt x="611786" y="5574228"/>
                  </a:lnTo>
                  <a:cubicBezTo>
                    <a:pt x="560212" y="5574228"/>
                    <a:pt x="518403" y="5532419"/>
                    <a:pt x="518403" y="5480845"/>
                  </a:cubicBezTo>
                  <a:lnTo>
                    <a:pt x="518403" y="5451587"/>
                  </a:lnTo>
                  <a:cubicBezTo>
                    <a:pt x="518403" y="5436685"/>
                    <a:pt x="521894" y="5422598"/>
                    <a:pt x="528930" y="5410510"/>
                  </a:cubicBezTo>
                  <a:cubicBezTo>
                    <a:pt x="384495" y="5355282"/>
                    <a:pt x="282981" y="5214602"/>
                    <a:pt x="282981" y="5050212"/>
                  </a:cubicBezTo>
                  <a:lnTo>
                    <a:pt x="282981" y="1264778"/>
                  </a:lnTo>
                  <a:lnTo>
                    <a:pt x="283420" y="1260424"/>
                  </a:lnTo>
                  <a:cubicBezTo>
                    <a:pt x="111236" y="1210948"/>
                    <a:pt x="0" y="1130174"/>
                    <a:pt x="0" y="1039170"/>
                  </a:cubicBezTo>
                  <a:cubicBezTo>
                    <a:pt x="0" y="938764"/>
                    <a:pt x="135407" y="850812"/>
                    <a:pt x="338481" y="803115"/>
                  </a:cubicBezTo>
                  <a:lnTo>
                    <a:pt x="291339" y="466488"/>
                  </a:lnTo>
                  <a:cubicBezTo>
                    <a:pt x="137207" y="419801"/>
                    <a:pt x="38637" y="345582"/>
                    <a:pt x="38637" y="262297"/>
                  </a:cubicBezTo>
                  <a:cubicBezTo>
                    <a:pt x="38637" y="117434"/>
                    <a:pt x="336848" y="0"/>
                    <a:pt x="704711" y="0"/>
                  </a:cubicBez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sp>
          <p:nvSpPr>
            <p:cNvPr id="48" name="Round Same Side Corner Rectangle 4">
              <a:extLst>
                <a:ext uri="{FF2B5EF4-FFF2-40B4-BE49-F238E27FC236}">
                  <a16:creationId xmlns:a16="http://schemas.microsoft.com/office/drawing/2014/main" id="{B9BF9A83-AB06-4EAB-BEE2-6A4117323DD5}"/>
                </a:ext>
              </a:extLst>
            </p:cNvPr>
            <p:cNvSpPr/>
            <p:nvPr/>
          </p:nvSpPr>
          <p:spPr>
            <a:xfrm rot="10800000">
              <a:off x="4433684" y="3365649"/>
              <a:ext cx="669600" cy="935428"/>
            </a:xfrm>
            <a:prstGeom prst="round2SameRect">
              <a:avLst>
                <a:gd name="adj1" fmla="val 50000"/>
                <a:gd name="adj2" fmla="val 0"/>
              </a:avLst>
            </a:prstGeom>
            <a:solidFill>
              <a:srgbClr val="FD2906">
                <a:lumMod val="20000"/>
                <a:lumOff val="80000"/>
              </a:srgbClr>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sp>
          <p:nvSpPr>
            <p:cNvPr id="49" name="Round Same Side Corner Rectangle 5">
              <a:extLst>
                <a:ext uri="{FF2B5EF4-FFF2-40B4-BE49-F238E27FC236}">
                  <a16:creationId xmlns:a16="http://schemas.microsoft.com/office/drawing/2014/main" id="{3C638CFA-CC02-47FD-84A3-F300E2815113}"/>
                </a:ext>
              </a:extLst>
            </p:cNvPr>
            <p:cNvSpPr/>
            <p:nvPr/>
          </p:nvSpPr>
          <p:spPr>
            <a:xfrm rot="10800000">
              <a:off x="4433684" y="2439935"/>
              <a:ext cx="669600" cy="935428"/>
            </a:xfrm>
            <a:prstGeom prst="round2SameRect">
              <a:avLst>
                <a:gd name="adj1" fmla="val 0"/>
                <a:gd name="adj2" fmla="val 0"/>
              </a:avLst>
            </a:prstGeom>
            <a:solidFill>
              <a:srgbClr val="FD2906">
                <a:lumMod val="40000"/>
                <a:lumOff val="60000"/>
              </a:srgbClr>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sp>
          <p:nvSpPr>
            <p:cNvPr id="50" name="Round Same Side Corner Rectangle 6">
              <a:extLst>
                <a:ext uri="{FF2B5EF4-FFF2-40B4-BE49-F238E27FC236}">
                  <a16:creationId xmlns:a16="http://schemas.microsoft.com/office/drawing/2014/main" id="{09E0164F-F081-4F85-BFB3-D1F509C18B16}"/>
                </a:ext>
              </a:extLst>
            </p:cNvPr>
            <p:cNvSpPr/>
            <p:nvPr/>
          </p:nvSpPr>
          <p:spPr>
            <a:xfrm rot="10800000">
              <a:off x="4433684" y="1514219"/>
              <a:ext cx="669600" cy="935428"/>
            </a:xfrm>
            <a:prstGeom prst="round2SameRect">
              <a:avLst>
                <a:gd name="adj1" fmla="val 0"/>
                <a:gd name="adj2" fmla="val 0"/>
              </a:avLst>
            </a:prstGeom>
            <a:solidFill>
              <a:srgbClr val="FD2906">
                <a:lumMod val="60000"/>
                <a:lumOff val="40000"/>
              </a:srgbClr>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sp>
          <p:nvSpPr>
            <p:cNvPr id="51" name="Round Same Side Corner Rectangle 7">
              <a:extLst>
                <a:ext uri="{FF2B5EF4-FFF2-40B4-BE49-F238E27FC236}">
                  <a16:creationId xmlns:a16="http://schemas.microsoft.com/office/drawing/2014/main" id="{50702FA9-DCAC-486E-9E57-D27CE87EBD88}"/>
                </a:ext>
              </a:extLst>
            </p:cNvPr>
            <p:cNvSpPr/>
            <p:nvPr/>
          </p:nvSpPr>
          <p:spPr>
            <a:xfrm rot="10800000">
              <a:off x="4433684" y="588503"/>
              <a:ext cx="669600" cy="935428"/>
            </a:xfrm>
            <a:prstGeom prst="round2SameRect">
              <a:avLst>
                <a:gd name="adj1" fmla="val 0"/>
                <a:gd name="adj2" fmla="val 0"/>
              </a:avLst>
            </a:prstGeom>
            <a:solidFill>
              <a:srgbClr val="FD2906"/>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grpSp>
      <p:sp>
        <p:nvSpPr>
          <p:cNvPr id="52" name="Heart 1">
            <a:extLst>
              <a:ext uri="{FF2B5EF4-FFF2-40B4-BE49-F238E27FC236}">
                <a16:creationId xmlns:a16="http://schemas.microsoft.com/office/drawing/2014/main" id="{D7033D71-A189-4318-A37E-73EDE17BD17B}"/>
              </a:ext>
            </a:extLst>
          </p:cNvPr>
          <p:cNvSpPr/>
          <p:nvPr/>
        </p:nvSpPr>
        <p:spPr>
          <a:xfrm>
            <a:off x="6742538" y="3350996"/>
            <a:ext cx="232753" cy="457217"/>
          </a:xfrm>
          <a:custGeom>
            <a:avLst/>
            <a:gdLst/>
            <a:ahLst/>
            <a:cxnLst/>
            <a:rect l="l" t="t" r="r" b="b"/>
            <a:pathLst>
              <a:path w="1341860" h="2631291">
                <a:moveTo>
                  <a:pt x="636021" y="87"/>
                </a:moveTo>
                <a:cubicBezTo>
                  <a:pt x="902310" y="4722"/>
                  <a:pt x="1185749" y="195958"/>
                  <a:pt x="1341860" y="633069"/>
                </a:cubicBezTo>
                <a:lnTo>
                  <a:pt x="1341860" y="2631291"/>
                </a:lnTo>
                <a:cubicBezTo>
                  <a:pt x="-612998" y="1195069"/>
                  <a:pt x="-44493" y="-11757"/>
                  <a:pt x="636021" y="87"/>
                </a:cubicBezTo>
                <a:close/>
              </a:path>
            </a:pathLst>
          </a:custGeom>
          <a:solidFill>
            <a:srgbClr val="FD2906">
              <a:lumMod val="75000"/>
            </a:srgbClr>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sp>
        <p:nvSpPr>
          <p:cNvPr id="53" name="Heart 1">
            <a:extLst>
              <a:ext uri="{FF2B5EF4-FFF2-40B4-BE49-F238E27FC236}">
                <a16:creationId xmlns:a16="http://schemas.microsoft.com/office/drawing/2014/main" id="{C09D3541-A59C-4871-8C3A-97FB3E243291}"/>
              </a:ext>
            </a:extLst>
          </p:cNvPr>
          <p:cNvSpPr/>
          <p:nvPr/>
        </p:nvSpPr>
        <p:spPr>
          <a:xfrm flipH="1">
            <a:off x="6971100" y="3356131"/>
            <a:ext cx="232753" cy="457217"/>
          </a:xfrm>
          <a:custGeom>
            <a:avLst/>
            <a:gdLst/>
            <a:ahLst/>
            <a:cxnLst/>
            <a:rect l="l" t="t" r="r" b="b"/>
            <a:pathLst>
              <a:path w="1341860" h="2631291">
                <a:moveTo>
                  <a:pt x="636021" y="87"/>
                </a:moveTo>
                <a:cubicBezTo>
                  <a:pt x="902310" y="4722"/>
                  <a:pt x="1185749" y="195958"/>
                  <a:pt x="1341860" y="633069"/>
                </a:cubicBezTo>
                <a:lnTo>
                  <a:pt x="1341860" y="2631291"/>
                </a:lnTo>
                <a:cubicBezTo>
                  <a:pt x="-612998" y="1195069"/>
                  <a:pt x="-44493" y="-11757"/>
                  <a:pt x="636021" y="87"/>
                </a:cubicBezTo>
                <a:close/>
              </a:path>
            </a:pathLst>
          </a:custGeom>
          <a:solidFill>
            <a:srgbClr val="FD2906"/>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Arial"/>
              <a:cs typeface="+mn-cs"/>
            </a:endParaRPr>
          </a:p>
        </p:txBody>
      </p:sp>
      <p:sp>
        <p:nvSpPr>
          <p:cNvPr id="54" name="Freeform 4">
            <a:extLst>
              <a:ext uri="{FF2B5EF4-FFF2-40B4-BE49-F238E27FC236}">
                <a16:creationId xmlns:a16="http://schemas.microsoft.com/office/drawing/2014/main" id="{8F46A7C6-D2D6-4954-9BAE-604BE9E7B532}"/>
              </a:ext>
            </a:extLst>
          </p:cNvPr>
          <p:cNvSpPr/>
          <p:nvPr/>
        </p:nvSpPr>
        <p:spPr>
          <a:xfrm>
            <a:off x="6675438" y="3479823"/>
            <a:ext cx="639507" cy="189394"/>
          </a:xfrm>
          <a:custGeom>
            <a:avLst/>
            <a:gdLst>
              <a:gd name="connsiteX0" fmla="*/ 0 w 3650285"/>
              <a:gd name="connsiteY0" fmla="*/ 1104596 h 1177748"/>
              <a:gd name="connsiteX1" fmla="*/ 512064 w 3650285"/>
              <a:gd name="connsiteY1" fmla="*/ 1104596 h 1177748"/>
              <a:gd name="connsiteX2" fmla="*/ 833933 w 3650285"/>
              <a:gd name="connsiteY2" fmla="*/ 826618 h 1177748"/>
              <a:gd name="connsiteX3" fmla="*/ 1294791 w 3650285"/>
              <a:gd name="connsiteY3" fmla="*/ 1177748 h 1177748"/>
              <a:gd name="connsiteX4" fmla="*/ 1360628 w 3650285"/>
              <a:gd name="connsiteY4" fmla="*/ 958292 h 1177748"/>
              <a:gd name="connsiteX5" fmla="*/ 1506932 w 3650285"/>
              <a:gd name="connsiteY5" fmla="*/ 1097280 h 1177748"/>
              <a:gd name="connsiteX6" fmla="*/ 1755648 w 3650285"/>
              <a:gd name="connsiteY6" fmla="*/ 0 h 1177748"/>
              <a:gd name="connsiteX7" fmla="*/ 1814170 w 3650285"/>
              <a:gd name="connsiteY7" fmla="*/ 972922 h 1177748"/>
              <a:gd name="connsiteX8" fmla="*/ 1953159 w 3650285"/>
              <a:gd name="connsiteY8" fmla="*/ 870509 h 1177748"/>
              <a:gd name="connsiteX9" fmla="*/ 1989735 w 3650285"/>
              <a:gd name="connsiteY9" fmla="*/ 987552 h 1177748"/>
              <a:gd name="connsiteX10" fmla="*/ 2187245 w 3650285"/>
              <a:gd name="connsiteY10" fmla="*/ 899770 h 1177748"/>
              <a:gd name="connsiteX11" fmla="*/ 2238452 w 3650285"/>
              <a:gd name="connsiteY11" fmla="*/ 1016813 h 1177748"/>
              <a:gd name="connsiteX12" fmla="*/ 2457908 w 3650285"/>
              <a:gd name="connsiteY12" fmla="*/ 643738 h 1177748"/>
              <a:gd name="connsiteX13" fmla="*/ 2706624 w 3650285"/>
              <a:gd name="connsiteY13" fmla="*/ 914400 h 1177748"/>
              <a:gd name="connsiteX14" fmla="*/ 2787092 w 3650285"/>
              <a:gd name="connsiteY14" fmla="*/ 826618 h 1177748"/>
              <a:gd name="connsiteX15" fmla="*/ 2984602 w 3650285"/>
              <a:gd name="connsiteY15" fmla="*/ 980237 h 1177748"/>
              <a:gd name="connsiteX16" fmla="*/ 3650285 w 3650285"/>
              <a:gd name="connsiteY16" fmla="*/ 965607 h 1177748"/>
              <a:gd name="connsiteX17" fmla="*/ 3650285 w 3650285"/>
              <a:gd name="connsiteY17" fmla="*/ 965607 h 1177748"/>
              <a:gd name="connsiteX0" fmla="*/ 0 w 3650285"/>
              <a:gd name="connsiteY0" fmla="*/ 1104596 h 1177748"/>
              <a:gd name="connsiteX1" fmla="*/ 512064 w 3650285"/>
              <a:gd name="connsiteY1" fmla="*/ 1104596 h 1177748"/>
              <a:gd name="connsiteX2" fmla="*/ 797357 w 3650285"/>
              <a:gd name="connsiteY2" fmla="*/ 716890 h 1177748"/>
              <a:gd name="connsiteX3" fmla="*/ 1294791 w 3650285"/>
              <a:gd name="connsiteY3" fmla="*/ 1177748 h 1177748"/>
              <a:gd name="connsiteX4" fmla="*/ 1360628 w 3650285"/>
              <a:gd name="connsiteY4" fmla="*/ 958292 h 1177748"/>
              <a:gd name="connsiteX5" fmla="*/ 1506932 w 3650285"/>
              <a:gd name="connsiteY5" fmla="*/ 1097280 h 1177748"/>
              <a:gd name="connsiteX6" fmla="*/ 1755648 w 3650285"/>
              <a:gd name="connsiteY6" fmla="*/ 0 h 1177748"/>
              <a:gd name="connsiteX7" fmla="*/ 1814170 w 3650285"/>
              <a:gd name="connsiteY7" fmla="*/ 972922 h 1177748"/>
              <a:gd name="connsiteX8" fmla="*/ 1953159 w 3650285"/>
              <a:gd name="connsiteY8" fmla="*/ 870509 h 1177748"/>
              <a:gd name="connsiteX9" fmla="*/ 1989735 w 3650285"/>
              <a:gd name="connsiteY9" fmla="*/ 987552 h 1177748"/>
              <a:gd name="connsiteX10" fmla="*/ 2187245 w 3650285"/>
              <a:gd name="connsiteY10" fmla="*/ 899770 h 1177748"/>
              <a:gd name="connsiteX11" fmla="*/ 2238452 w 3650285"/>
              <a:gd name="connsiteY11" fmla="*/ 1016813 h 1177748"/>
              <a:gd name="connsiteX12" fmla="*/ 2457908 w 3650285"/>
              <a:gd name="connsiteY12" fmla="*/ 643738 h 1177748"/>
              <a:gd name="connsiteX13" fmla="*/ 2706624 w 3650285"/>
              <a:gd name="connsiteY13" fmla="*/ 914400 h 1177748"/>
              <a:gd name="connsiteX14" fmla="*/ 2787092 w 3650285"/>
              <a:gd name="connsiteY14" fmla="*/ 826618 h 1177748"/>
              <a:gd name="connsiteX15" fmla="*/ 2984602 w 3650285"/>
              <a:gd name="connsiteY15" fmla="*/ 980237 h 1177748"/>
              <a:gd name="connsiteX16" fmla="*/ 3650285 w 3650285"/>
              <a:gd name="connsiteY16" fmla="*/ 965607 h 1177748"/>
              <a:gd name="connsiteX17" fmla="*/ 3650285 w 3650285"/>
              <a:gd name="connsiteY17" fmla="*/ 965607 h 1177748"/>
              <a:gd name="connsiteX0" fmla="*/ 0 w 3650285"/>
              <a:gd name="connsiteY0" fmla="*/ 1104596 h 1163118"/>
              <a:gd name="connsiteX1" fmla="*/ 512064 w 3650285"/>
              <a:gd name="connsiteY1" fmla="*/ 1104596 h 1163118"/>
              <a:gd name="connsiteX2" fmla="*/ 797357 w 3650285"/>
              <a:gd name="connsiteY2" fmla="*/ 716890 h 1163118"/>
              <a:gd name="connsiteX3" fmla="*/ 1097280 w 3650285"/>
              <a:gd name="connsiteY3" fmla="*/ 1163118 h 1163118"/>
              <a:gd name="connsiteX4" fmla="*/ 1360628 w 3650285"/>
              <a:gd name="connsiteY4" fmla="*/ 958292 h 1163118"/>
              <a:gd name="connsiteX5" fmla="*/ 1506932 w 3650285"/>
              <a:gd name="connsiteY5" fmla="*/ 1097280 h 1163118"/>
              <a:gd name="connsiteX6" fmla="*/ 1755648 w 3650285"/>
              <a:gd name="connsiteY6" fmla="*/ 0 h 1163118"/>
              <a:gd name="connsiteX7" fmla="*/ 1814170 w 3650285"/>
              <a:gd name="connsiteY7" fmla="*/ 972922 h 1163118"/>
              <a:gd name="connsiteX8" fmla="*/ 1953159 w 3650285"/>
              <a:gd name="connsiteY8" fmla="*/ 870509 h 1163118"/>
              <a:gd name="connsiteX9" fmla="*/ 1989735 w 3650285"/>
              <a:gd name="connsiteY9" fmla="*/ 987552 h 1163118"/>
              <a:gd name="connsiteX10" fmla="*/ 2187245 w 3650285"/>
              <a:gd name="connsiteY10" fmla="*/ 899770 h 1163118"/>
              <a:gd name="connsiteX11" fmla="*/ 2238452 w 3650285"/>
              <a:gd name="connsiteY11" fmla="*/ 1016813 h 1163118"/>
              <a:gd name="connsiteX12" fmla="*/ 2457908 w 3650285"/>
              <a:gd name="connsiteY12" fmla="*/ 643738 h 1163118"/>
              <a:gd name="connsiteX13" fmla="*/ 2706624 w 3650285"/>
              <a:gd name="connsiteY13" fmla="*/ 914400 h 1163118"/>
              <a:gd name="connsiteX14" fmla="*/ 2787092 w 3650285"/>
              <a:gd name="connsiteY14" fmla="*/ 826618 h 1163118"/>
              <a:gd name="connsiteX15" fmla="*/ 2984602 w 3650285"/>
              <a:gd name="connsiteY15" fmla="*/ 980237 h 1163118"/>
              <a:gd name="connsiteX16" fmla="*/ 3650285 w 3650285"/>
              <a:gd name="connsiteY16" fmla="*/ 965607 h 1163118"/>
              <a:gd name="connsiteX17" fmla="*/ 3650285 w 3650285"/>
              <a:gd name="connsiteY17" fmla="*/ 965607 h 1163118"/>
              <a:gd name="connsiteX0" fmla="*/ 0 w 3650285"/>
              <a:gd name="connsiteY0" fmla="*/ 1104596 h 1163118"/>
              <a:gd name="connsiteX1" fmla="*/ 512064 w 3650285"/>
              <a:gd name="connsiteY1" fmla="*/ 1104596 h 1163118"/>
              <a:gd name="connsiteX2" fmla="*/ 797357 w 3650285"/>
              <a:gd name="connsiteY2" fmla="*/ 716890 h 1163118"/>
              <a:gd name="connsiteX3" fmla="*/ 1097280 w 3650285"/>
              <a:gd name="connsiteY3" fmla="*/ 1163118 h 1163118"/>
              <a:gd name="connsiteX4" fmla="*/ 1258216 w 3650285"/>
              <a:gd name="connsiteY4" fmla="*/ 950977 h 1163118"/>
              <a:gd name="connsiteX5" fmla="*/ 1506932 w 3650285"/>
              <a:gd name="connsiteY5" fmla="*/ 1097280 h 1163118"/>
              <a:gd name="connsiteX6" fmla="*/ 1755648 w 3650285"/>
              <a:gd name="connsiteY6" fmla="*/ 0 h 1163118"/>
              <a:gd name="connsiteX7" fmla="*/ 1814170 w 3650285"/>
              <a:gd name="connsiteY7" fmla="*/ 972922 h 1163118"/>
              <a:gd name="connsiteX8" fmla="*/ 1953159 w 3650285"/>
              <a:gd name="connsiteY8" fmla="*/ 870509 h 1163118"/>
              <a:gd name="connsiteX9" fmla="*/ 1989735 w 3650285"/>
              <a:gd name="connsiteY9" fmla="*/ 987552 h 1163118"/>
              <a:gd name="connsiteX10" fmla="*/ 2187245 w 3650285"/>
              <a:gd name="connsiteY10" fmla="*/ 899770 h 1163118"/>
              <a:gd name="connsiteX11" fmla="*/ 2238452 w 3650285"/>
              <a:gd name="connsiteY11" fmla="*/ 1016813 h 1163118"/>
              <a:gd name="connsiteX12" fmla="*/ 2457908 w 3650285"/>
              <a:gd name="connsiteY12" fmla="*/ 643738 h 1163118"/>
              <a:gd name="connsiteX13" fmla="*/ 2706624 w 3650285"/>
              <a:gd name="connsiteY13" fmla="*/ 914400 h 1163118"/>
              <a:gd name="connsiteX14" fmla="*/ 2787092 w 3650285"/>
              <a:gd name="connsiteY14" fmla="*/ 826618 h 1163118"/>
              <a:gd name="connsiteX15" fmla="*/ 2984602 w 3650285"/>
              <a:gd name="connsiteY15" fmla="*/ 980237 h 1163118"/>
              <a:gd name="connsiteX16" fmla="*/ 3650285 w 3650285"/>
              <a:gd name="connsiteY16" fmla="*/ 965607 h 1163118"/>
              <a:gd name="connsiteX17" fmla="*/ 3650285 w 3650285"/>
              <a:gd name="connsiteY17" fmla="*/ 965607 h 1163118"/>
              <a:gd name="connsiteX0" fmla="*/ 0 w 3650285"/>
              <a:gd name="connsiteY0" fmla="*/ 1104596 h 1163118"/>
              <a:gd name="connsiteX1" fmla="*/ 512064 w 3650285"/>
              <a:gd name="connsiteY1" fmla="*/ 1104596 h 1163118"/>
              <a:gd name="connsiteX2" fmla="*/ 797357 w 3650285"/>
              <a:gd name="connsiteY2" fmla="*/ 716890 h 1163118"/>
              <a:gd name="connsiteX3" fmla="*/ 1097280 w 3650285"/>
              <a:gd name="connsiteY3" fmla="*/ 1163118 h 1163118"/>
              <a:gd name="connsiteX4" fmla="*/ 1258216 w 3650285"/>
              <a:gd name="connsiteY4" fmla="*/ 950977 h 1163118"/>
              <a:gd name="connsiteX5" fmla="*/ 1389889 w 3650285"/>
              <a:gd name="connsiteY5" fmla="*/ 1133856 h 1163118"/>
              <a:gd name="connsiteX6" fmla="*/ 1755648 w 3650285"/>
              <a:gd name="connsiteY6" fmla="*/ 0 h 1163118"/>
              <a:gd name="connsiteX7" fmla="*/ 1814170 w 3650285"/>
              <a:gd name="connsiteY7" fmla="*/ 972922 h 1163118"/>
              <a:gd name="connsiteX8" fmla="*/ 1953159 w 3650285"/>
              <a:gd name="connsiteY8" fmla="*/ 870509 h 1163118"/>
              <a:gd name="connsiteX9" fmla="*/ 1989735 w 3650285"/>
              <a:gd name="connsiteY9" fmla="*/ 987552 h 1163118"/>
              <a:gd name="connsiteX10" fmla="*/ 2187245 w 3650285"/>
              <a:gd name="connsiteY10" fmla="*/ 899770 h 1163118"/>
              <a:gd name="connsiteX11" fmla="*/ 2238452 w 3650285"/>
              <a:gd name="connsiteY11" fmla="*/ 1016813 h 1163118"/>
              <a:gd name="connsiteX12" fmla="*/ 2457908 w 3650285"/>
              <a:gd name="connsiteY12" fmla="*/ 643738 h 1163118"/>
              <a:gd name="connsiteX13" fmla="*/ 2706624 w 3650285"/>
              <a:gd name="connsiteY13" fmla="*/ 914400 h 1163118"/>
              <a:gd name="connsiteX14" fmla="*/ 2787092 w 3650285"/>
              <a:gd name="connsiteY14" fmla="*/ 826618 h 1163118"/>
              <a:gd name="connsiteX15" fmla="*/ 2984602 w 3650285"/>
              <a:gd name="connsiteY15" fmla="*/ 980237 h 1163118"/>
              <a:gd name="connsiteX16" fmla="*/ 3650285 w 3650285"/>
              <a:gd name="connsiteY16" fmla="*/ 965607 h 1163118"/>
              <a:gd name="connsiteX17" fmla="*/ 3650285 w 3650285"/>
              <a:gd name="connsiteY17" fmla="*/ 965607 h 1163118"/>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14170 w 3650285"/>
              <a:gd name="connsiteY7" fmla="*/ 899770 h 1089966"/>
              <a:gd name="connsiteX8" fmla="*/ 1953159 w 3650285"/>
              <a:gd name="connsiteY8" fmla="*/ 797357 h 1089966"/>
              <a:gd name="connsiteX9" fmla="*/ 1989735 w 3650285"/>
              <a:gd name="connsiteY9" fmla="*/ 914400 h 1089966"/>
              <a:gd name="connsiteX10" fmla="*/ 2187245 w 3650285"/>
              <a:gd name="connsiteY10" fmla="*/ 826618 h 1089966"/>
              <a:gd name="connsiteX11" fmla="*/ 2238452 w 3650285"/>
              <a:gd name="connsiteY11" fmla="*/ 943661 h 1089966"/>
              <a:gd name="connsiteX12" fmla="*/ 2457908 w 3650285"/>
              <a:gd name="connsiteY12" fmla="*/ 570586 h 1089966"/>
              <a:gd name="connsiteX13" fmla="*/ 2706624 w 3650285"/>
              <a:gd name="connsiteY13" fmla="*/ 841248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53159 w 3650285"/>
              <a:gd name="connsiteY8" fmla="*/ 797357 h 1089966"/>
              <a:gd name="connsiteX9" fmla="*/ 1989735 w 3650285"/>
              <a:gd name="connsiteY9" fmla="*/ 914400 h 1089966"/>
              <a:gd name="connsiteX10" fmla="*/ 2187245 w 3650285"/>
              <a:gd name="connsiteY10" fmla="*/ 826618 h 1089966"/>
              <a:gd name="connsiteX11" fmla="*/ 2238452 w 3650285"/>
              <a:gd name="connsiteY11" fmla="*/ 943661 h 1089966"/>
              <a:gd name="connsiteX12" fmla="*/ 2457908 w 3650285"/>
              <a:gd name="connsiteY12" fmla="*/ 570586 h 1089966"/>
              <a:gd name="connsiteX13" fmla="*/ 2706624 w 3650285"/>
              <a:gd name="connsiteY13" fmla="*/ 841248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53159 w 3650285"/>
              <a:gd name="connsiteY8" fmla="*/ 797357 h 1089966"/>
              <a:gd name="connsiteX9" fmla="*/ 2040942 w 3650285"/>
              <a:gd name="connsiteY9" fmla="*/ 1016813 h 1089966"/>
              <a:gd name="connsiteX10" fmla="*/ 2187245 w 3650285"/>
              <a:gd name="connsiteY10" fmla="*/ 826618 h 1089966"/>
              <a:gd name="connsiteX11" fmla="*/ 2238452 w 3650285"/>
              <a:gd name="connsiteY11" fmla="*/ 943661 h 1089966"/>
              <a:gd name="connsiteX12" fmla="*/ 2457908 w 3650285"/>
              <a:gd name="connsiteY12" fmla="*/ 570586 h 1089966"/>
              <a:gd name="connsiteX13" fmla="*/ 2706624 w 3650285"/>
              <a:gd name="connsiteY13" fmla="*/ 841248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87245 w 3650285"/>
              <a:gd name="connsiteY10" fmla="*/ 826618 h 1089966"/>
              <a:gd name="connsiteX11" fmla="*/ 2238452 w 3650285"/>
              <a:gd name="connsiteY11" fmla="*/ 943661 h 1089966"/>
              <a:gd name="connsiteX12" fmla="*/ 2457908 w 3650285"/>
              <a:gd name="connsiteY12" fmla="*/ 570586 h 1089966"/>
              <a:gd name="connsiteX13" fmla="*/ 2706624 w 3650285"/>
              <a:gd name="connsiteY13" fmla="*/ 841248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38452 w 3650285"/>
              <a:gd name="connsiteY11" fmla="*/ 943661 h 1089966"/>
              <a:gd name="connsiteX12" fmla="*/ 2457908 w 3650285"/>
              <a:gd name="connsiteY12" fmla="*/ 570586 h 1089966"/>
              <a:gd name="connsiteX13" fmla="*/ 2706624 w 3650285"/>
              <a:gd name="connsiteY13" fmla="*/ 841248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706624 w 3650285"/>
              <a:gd name="connsiteY13" fmla="*/ 841248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626156 w 3650285"/>
              <a:gd name="connsiteY13" fmla="*/ 929030 h 1089966"/>
              <a:gd name="connsiteX14" fmla="*/ 2787092 w 3650285"/>
              <a:gd name="connsiteY14" fmla="*/ 753466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626156 w 3650285"/>
              <a:gd name="connsiteY13" fmla="*/ 929030 h 1089966"/>
              <a:gd name="connsiteX14" fmla="*/ 2772461 w 3650285"/>
              <a:gd name="connsiteY14" fmla="*/ 790042 h 1089966"/>
              <a:gd name="connsiteX15" fmla="*/ 2984602 w 3650285"/>
              <a:gd name="connsiteY15" fmla="*/ 907085 h 1089966"/>
              <a:gd name="connsiteX16" fmla="*/ 3650285 w 3650285"/>
              <a:gd name="connsiteY16" fmla="*/ 892455 h 1089966"/>
              <a:gd name="connsiteX17" fmla="*/ 3650285 w 3650285"/>
              <a:gd name="connsiteY17"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626156 w 3650285"/>
              <a:gd name="connsiteY13" fmla="*/ 929030 h 1089966"/>
              <a:gd name="connsiteX14" fmla="*/ 2772461 w 3650285"/>
              <a:gd name="connsiteY14" fmla="*/ 790042 h 1089966"/>
              <a:gd name="connsiteX15" fmla="*/ 2896819 w 3650285"/>
              <a:gd name="connsiteY15" fmla="*/ 987552 h 1089966"/>
              <a:gd name="connsiteX16" fmla="*/ 3650285 w 3650285"/>
              <a:gd name="connsiteY16" fmla="*/ 892455 h 1089966"/>
              <a:gd name="connsiteX17" fmla="*/ 3650285 w 3650285"/>
              <a:gd name="connsiteY17" fmla="*/ 892455 h 1089966"/>
              <a:gd name="connsiteX0" fmla="*/ 0 w 3710038"/>
              <a:gd name="connsiteY0" fmla="*/ 1031444 h 1089966"/>
              <a:gd name="connsiteX1" fmla="*/ 512064 w 3710038"/>
              <a:gd name="connsiteY1" fmla="*/ 1031444 h 1089966"/>
              <a:gd name="connsiteX2" fmla="*/ 797357 w 3710038"/>
              <a:gd name="connsiteY2" fmla="*/ 643738 h 1089966"/>
              <a:gd name="connsiteX3" fmla="*/ 1097280 w 3710038"/>
              <a:gd name="connsiteY3" fmla="*/ 1089966 h 1089966"/>
              <a:gd name="connsiteX4" fmla="*/ 1258216 w 3710038"/>
              <a:gd name="connsiteY4" fmla="*/ 877825 h 1089966"/>
              <a:gd name="connsiteX5" fmla="*/ 1389889 w 3710038"/>
              <a:gd name="connsiteY5" fmla="*/ 1060704 h 1089966"/>
              <a:gd name="connsiteX6" fmla="*/ 1609344 w 3710038"/>
              <a:gd name="connsiteY6" fmla="*/ 0 h 1089966"/>
              <a:gd name="connsiteX7" fmla="*/ 1865376 w 3710038"/>
              <a:gd name="connsiteY7" fmla="*/ 1024128 h 1089966"/>
              <a:gd name="connsiteX8" fmla="*/ 1982420 w 3710038"/>
              <a:gd name="connsiteY8" fmla="*/ 870509 h 1089966"/>
              <a:gd name="connsiteX9" fmla="*/ 2040942 w 3710038"/>
              <a:gd name="connsiteY9" fmla="*/ 1016813 h 1089966"/>
              <a:gd name="connsiteX10" fmla="*/ 2172614 w 3710038"/>
              <a:gd name="connsiteY10" fmla="*/ 892455 h 1089966"/>
              <a:gd name="connsiteX11" fmla="*/ 2275028 w 3710038"/>
              <a:gd name="connsiteY11" fmla="*/ 994868 h 1089966"/>
              <a:gd name="connsiteX12" fmla="*/ 2457908 w 3710038"/>
              <a:gd name="connsiteY12" fmla="*/ 570586 h 1089966"/>
              <a:gd name="connsiteX13" fmla="*/ 2626156 w 3710038"/>
              <a:gd name="connsiteY13" fmla="*/ 929030 h 1089966"/>
              <a:gd name="connsiteX14" fmla="*/ 2772461 w 3710038"/>
              <a:gd name="connsiteY14" fmla="*/ 790042 h 1089966"/>
              <a:gd name="connsiteX15" fmla="*/ 2896819 w 3710038"/>
              <a:gd name="connsiteY15" fmla="*/ 987552 h 1089966"/>
              <a:gd name="connsiteX16" fmla="*/ 3650285 w 3710038"/>
              <a:gd name="connsiteY16" fmla="*/ 892455 h 1089966"/>
              <a:gd name="connsiteX17" fmla="*/ 3664916 w 3710038"/>
              <a:gd name="connsiteY17" fmla="*/ 1053390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626156 w 3650285"/>
              <a:gd name="connsiteY13" fmla="*/ 929030 h 1089966"/>
              <a:gd name="connsiteX14" fmla="*/ 2772461 w 3650285"/>
              <a:gd name="connsiteY14" fmla="*/ 790042 h 1089966"/>
              <a:gd name="connsiteX15" fmla="*/ 2896819 w 3650285"/>
              <a:gd name="connsiteY15" fmla="*/ 987552 h 1089966"/>
              <a:gd name="connsiteX16" fmla="*/ 3650285 w 3650285"/>
              <a:gd name="connsiteY16" fmla="*/ 892455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626156 w 3650285"/>
              <a:gd name="connsiteY13" fmla="*/ 929030 h 1089966"/>
              <a:gd name="connsiteX14" fmla="*/ 2772461 w 3650285"/>
              <a:gd name="connsiteY14" fmla="*/ 790042 h 1089966"/>
              <a:gd name="connsiteX15" fmla="*/ 2896819 w 3650285"/>
              <a:gd name="connsiteY15" fmla="*/ 987552 h 1089966"/>
              <a:gd name="connsiteX16" fmla="*/ 3650285 w 3650285"/>
              <a:gd name="connsiteY16" fmla="*/ 965607 h 1089966"/>
              <a:gd name="connsiteX0" fmla="*/ 0 w 3650285"/>
              <a:gd name="connsiteY0" fmla="*/ 1031444 h 1089966"/>
              <a:gd name="connsiteX1" fmla="*/ 512064 w 3650285"/>
              <a:gd name="connsiteY1" fmla="*/ 1031444 h 1089966"/>
              <a:gd name="connsiteX2" fmla="*/ 797357 w 3650285"/>
              <a:gd name="connsiteY2" fmla="*/ 643738 h 1089966"/>
              <a:gd name="connsiteX3" fmla="*/ 1097280 w 3650285"/>
              <a:gd name="connsiteY3" fmla="*/ 1089966 h 1089966"/>
              <a:gd name="connsiteX4" fmla="*/ 1258216 w 3650285"/>
              <a:gd name="connsiteY4" fmla="*/ 877825 h 1089966"/>
              <a:gd name="connsiteX5" fmla="*/ 1389889 w 3650285"/>
              <a:gd name="connsiteY5" fmla="*/ 1060704 h 1089966"/>
              <a:gd name="connsiteX6" fmla="*/ 1609344 w 3650285"/>
              <a:gd name="connsiteY6" fmla="*/ 0 h 1089966"/>
              <a:gd name="connsiteX7" fmla="*/ 1865376 w 3650285"/>
              <a:gd name="connsiteY7" fmla="*/ 1024128 h 1089966"/>
              <a:gd name="connsiteX8" fmla="*/ 1982420 w 3650285"/>
              <a:gd name="connsiteY8" fmla="*/ 870509 h 1089966"/>
              <a:gd name="connsiteX9" fmla="*/ 2040942 w 3650285"/>
              <a:gd name="connsiteY9" fmla="*/ 1016813 h 1089966"/>
              <a:gd name="connsiteX10" fmla="*/ 2172614 w 3650285"/>
              <a:gd name="connsiteY10" fmla="*/ 892455 h 1089966"/>
              <a:gd name="connsiteX11" fmla="*/ 2275028 w 3650285"/>
              <a:gd name="connsiteY11" fmla="*/ 994868 h 1089966"/>
              <a:gd name="connsiteX12" fmla="*/ 2457908 w 3650285"/>
              <a:gd name="connsiteY12" fmla="*/ 570586 h 1089966"/>
              <a:gd name="connsiteX13" fmla="*/ 2626156 w 3650285"/>
              <a:gd name="connsiteY13" fmla="*/ 929030 h 1089966"/>
              <a:gd name="connsiteX14" fmla="*/ 2772461 w 3650285"/>
              <a:gd name="connsiteY14" fmla="*/ 790042 h 1089966"/>
              <a:gd name="connsiteX15" fmla="*/ 2896819 w 3650285"/>
              <a:gd name="connsiteY15" fmla="*/ 987552 h 1089966"/>
              <a:gd name="connsiteX16" fmla="*/ 3650285 w 3650285"/>
              <a:gd name="connsiteY16" fmla="*/ 965607 h 1089966"/>
              <a:gd name="connsiteX0" fmla="*/ 0 w 3664916"/>
              <a:gd name="connsiteY0" fmla="*/ 1031444 h 1089966"/>
              <a:gd name="connsiteX1" fmla="*/ 512064 w 3664916"/>
              <a:gd name="connsiteY1" fmla="*/ 1031444 h 1089966"/>
              <a:gd name="connsiteX2" fmla="*/ 797357 w 3664916"/>
              <a:gd name="connsiteY2" fmla="*/ 643738 h 1089966"/>
              <a:gd name="connsiteX3" fmla="*/ 1097280 w 3664916"/>
              <a:gd name="connsiteY3" fmla="*/ 1089966 h 1089966"/>
              <a:gd name="connsiteX4" fmla="*/ 1258216 w 3664916"/>
              <a:gd name="connsiteY4" fmla="*/ 877825 h 1089966"/>
              <a:gd name="connsiteX5" fmla="*/ 1389889 w 3664916"/>
              <a:gd name="connsiteY5" fmla="*/ 1060704 h 1089966"/>
              <a:gd name="connsiteX6" fmla="*/ 1609344 w 3664916"/>
              <a:gd name="connsiteY6" fmla="*/ 0 h 1089966"/>
              <a:gd name="connsiteX7" fmla="*/ 1865376 w 3664916"/>
              <a:gd name="connsiteY7" fmla="*/ 1024128 h 1089966"/>
              <a:gd name="connsiteX8" fmla="*/ 1982420 w 3664916"/>
              <a:gd name="connsiteY8" fmla="*/ 870509 h 1089966"/>
              <a:gd name="connsiteX9" fmla="*/ 2040942 w 3664916"/>
              <a:gd name="connsiteY9" fmla="*/ 1016813 h 1089966"/>
              <a:gd name="connsiteX10" fmla="*/ 2172614 w 3664916"/>
              <a:gd name="connsiteY10" fmla="*/ 892455 h 1089966"/>
              <a:gd name="connsiteX11" fmla="*/ 2275028 w 3664916"/>
              <a:gd name="connsiteY11" fmla="*/ 994868 h 1089966"/>
              <a:gd name="connsiteX12" fmla="*/ 2457908 w 3664916"/>
              <a:gd name="connsiteY12" fmla="*/ 570586 h 1089966"/>
              <a:gd name="connsiteX13" fmla="*/ 2626156 w 3664916"/>
              <a:gd name="connsiteY13" fmla="*/ 929030 h 1089966"/>
              <a:gd name="connsiteX14" fmla="*/ 2772461 w 3664916"/>
              <a:gd name="connsiteY14" fmla="*/ 790042 h 1089966"/>
              <a:gd name="connsiteX15" fmla="*/ 2896819 w 3664916"/>
              <a:gd name="connsiteY15" fmla="*/ 987552 h 1089966"/>
              <a:gd name="connsiteX16" fmla="*/ 3664916 w 3664916"/>
              <a:gd name="connsiteY16" fmla="*/ 943661 h 1089966"/>
              <a:gd name="connsiteX0" fmla="*/ 0 w 3686861"/>
              <a:gd name="connsiteY0" fmla="*/ 1031444 h 1089966"/>
              <a:gd name="connsiteX1" fmla="*/ 512064 w 3686861"/>
              <a:gd name="connsiteY1" fmla="*/ 1031444 h 1089966"/>
              <a:gd name="connsiteX2" fmla="*/ 797357 w 3686861"/>
              <a:gd name="connsiteY2" fmla="*/ 643738 h 1089966"/>
              <a:gd name="connsiteX3" fmla="*/ 1097280 w 3686861"/>
              <a:gd name="connsiteY3" fmla="*/ 1089966 h 1089966"/>
              <a:gd name="connsiteX4" fmla="*/ 1258216 w 3686861"/>
              <a:gd name="connsiteY4" fmla="*/ 877825 h 1089966"/>
              <a:gd name="connsiteX5" fmla="*/ 1389889 w 3686861"/>
              <a:gd name="connsiteY5" fmla="*/ 1060704 h 1089966"/>
              <a:gd name="connsiteX6" fmla="*/ 1609344 w 3686861"/>
              <a:gd name="connsiteY6" fmla="*/ 0 h 1089966"/>
              <a:gd name="connsiteX7" fmla="*/ 1865376 w 3686861"/>
              <a:gd name="connsiteY7" fmla="*/ 1024128 h 1089966"/>
              <a:gd name="connsiteX8" fmla="*/ 1982420 w 3686861"/>
              <a:gd name="connsiteY8" fmla="*/ 870509 h 1089966"/>
              <a:gd name="connsiteX9" fmla="*/ 2040942 w 3686861"/>
              <a:gd name="connsiteY9" fmla="*/ 1016813 h 1089966"/>
              <a:gd name="connsiteX10" fmla="*/ 2172614 w 3686861"/>
              <a:gd name="connsiteY10" fmla="*/ 892455 h 1089966"/>
              <a:gd name="connsiteX11" fmla="*/ 2275028 w 3686861"/>
              <a:gd name="connsiteY11" fmla="*/ 994868 h 1089966"/>
              <a:gd name="connsiteX12" fmla="*/ 2457908 w 3686861"/>
              <a:gd name="connsiteY12" fmla="*/ 570586 h 1089966"/>
              <a:gd name="connsiteX13" fmla="*/ 2626156 w 3686861"/>
              <a:gd name="connsiteY13" fmla="*/ 929030 h 1089966"/>
              <a:gd name="connsiteX14" fmla="*/ 2772461 w 3686861"/>
              <a:gd name="connsiteY14" fmla="*/ 790042 h 1089966"/>
              <a:gd name="connsiteX15" fmla="*/ 2896819 w 3686861"/>
              <a:gd name="connsiteY15" fmla="*/ 987552 h 1089966"/>
              <a:gd name="connsiteX16" fmla="*/ 3686861 w 3686861"/>
              <a:gd name="connsiteY16" fmla="*/ 972922 h 108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6861" h="1089966">
                <a:moveTo>
                  <a:pt x="0" y="1031444"/>
                </a:moveTo>
                <a:lnTo>
                  <a:pt x="512064" y="1031444"/>
                </a:lnTo>
                <a:lnTo>
                  <a:pt x="797357" y="643738"/>
                </a:lnTo>
                <a:lnTo>
                  <a:pt x="1097280" y="1089966"/>
                </a:lnTo>
                <a:lnTo>
                  <a:pt x="1258216" y="877825"/>
                </a:lnTo>
                <a:lnTo>
                  <a:pt x="1389889" y="1060704"/>
                </a:lnTo>
                <a:lnTo>
                  <a:pt x="1609344" y="0"/>
                </a:lnTo>
                <a:lnTo>
                  <a:pt x="1865376" y="1024128"/>
                </a:lnTo>
                <a:lnTo>
                  <a:pt x="1982420" y="870509"/>
                </a:lnTo>
                <a:lnTo>
                  <a:pt x="2040942" y="1016813"/>
                </a:lnTo>
                <a:lnTo>
                  <a:pt x="2172614" y="892455"/>
                </a:lnTo>
                <a:lnTo>
                  <a:pt x="2275028" y="994868"/>
                </a:lnTo>
                <a:lnTo>
                  <a:pt x="2457908" y="570586"/>
                </a:lnTo>
                <a:lnTo>
                  <a:pt x="2626156" y="929030"/>
                </a:lnTo>
                <a:lnTo>
                  <a:pt x="2772461" y="790042"/>
                </a:lnTo>
                <a:lnTo>
                  <a:pt x="2896819" y="987552"/>
                </a:lnTo>
                <a:cubicBezTo>
                  <a:pt x="3147974" y="955853"/>
                  <a:pt x="3529584" y="976580"/>
                  <a:pt x="3686861" y="972922"/>
                </a:cubicBezTo>
              </a:path>
            </a:pathLst>
          </a:custGeom>
          <a:noFill/>
          <a:ln w="31750" cap="flat" cmpd="sng" algn="ctr">
            <a:solidFill>
              <a:sysClr val="windowText" lastClr="000000">
                <a:lumMod val="75000"/>
                <a:lumOff val="2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black"/>
              </a:solidFill>
              <a:effectLst/>
              <a:uLnTx/>
              <a:uFillTx/>
              <a:latin typeface="Arial"/>
              <a:cs typeface="+mn-cs"/>
            </a:endParaRPr>
          </a:p>
        </p:txBody>
      </p:sp>
      <p:pic>
        <p:nvPicPr>
          <p:cNvPr id="55" name="Image 54"/>
          <p:cNvPicPr>
            <a:picLocks noChangeAspect="1"/>
          </p:cNvPicPr>
          <p:nvPr/>
        </p:nvPicPr>
        <p:blipFill>
          <a:blip r:embed="rId9"/>
          <a:stretch>
            <a:fillRect/>
          </a:stretch>
        </p:blipFill>
        <p:spPr>
          <a:xfrm>
            <a:off x="1788976" y="3293065"/>
            <a:ext cx="493254" cy="667014"/>
          </a:xfrm>
          <a:prstGeom prst="rect">
            <a:avLst/>
          </a:prstGeom>
        </p:spPr>
      </p:pic>
    </p:spTree>
    <p:extLst>
      <p:ext uri="{BB962C8B-B14F-4D97-AF65-F5344CB8AC3E}">
        <p14:creationId xmlns:p14="http://schemas.microsoft.com/office/powerpoint/2010/main" val="32402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724908-BEFD-4253-AA27-F4C2D024A8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658" y="1347614"/>
            <a:ext cx="4510417" cy="13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475AEBFE-33DA-4953-8822-3506FB9A25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206" y="2722133"/>
            <a:ext cx="4541925" cy="20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
            <a:extLst>
              <a:ext uri="{FF2B5EF4-FFF2-40B4-BE49-F238E27FC236}">
                <a16:creationId xmlns:a16="http://schemas.microsoft.com/office/drawing/2014/main" id="{D4A92875-8E14-4E4A-9B05-79F99E9827D6}"/>
              </a:ext>
            </a:extLst>
          </p:cNvPr>
          <p:cNvSpPr txBox="1">
            <a:spLocks/>
          </p:cNvSpPr>
          <p:nvPr/>
        </p:nvSpPr>
        <p:spPr>
          <a:xfrm>
            <a:off x="5180275" y="1851506"/>
            <a:ext cx="3280157" cy="18722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altLang="fr-FR" sz="1600" dirty="0">
                <a:solidFill>
                  <a:schemeClr val="tx2"/>
                </a:solidFill>
                <a:latin typeface="+mn-lt"/>
              </a:rPr>
              <a:t>Hypothèse : </a:t>
            </a:r>
          </a:p>
          <a:p>
            <a:pPr algn="l"/>
            <a:endParaRPr lang="fr-FR" altLang="fr-FR" sz="1600" dirty="0">
              <a:latin typeface="+mn-lt"/>
            </a:endParaRPr>
          </a:p>
          <a:p>
            <a:pPr algn="l"/>
            <a:r>
              <a:rPr lang="fr-FR" altLang="fr-FR" sz="1600" dirty="0">
                <a:latin typeface="+mn-lt"/>
              </a:rPr>
              <a:t>Amélioration du niveau de conformité des durées maximales de prescription des benzodiazépines anxiolytiques et/ou hypnotiques chez les nouveaux utilisateurs </a:t>
            </a:r>
          </a:p>
        </p:txBody>
      </p:sp>
      <p:sp>
        <p:nvSpPr>
          <p:cNvPr id="3" name="Espace réservé du numéro de diapositive 3">
            <a:extLst>
              <a:ext uri="{FF2B5EF4-FFF2-40B4-BE49-F238E27FC236}">
                <a16:creationId xmlns:a16="http://schemas.microsoft.com/office/drawing/2014/main" id="{FE54C846-4B51-CB1A-F122-87E4ECAEFCC3}"/>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40</a:t>
            </a:fld>
            <a:endParaRPr lang="fr-FR" dirty="0"/>
          </a:p>
        </p:txBody>
      </p:sp>
      <p:sp>
        <p:nvSpPr>
          <p:cNvPr id="4" name="Espace réservé de la date 2">
            <a:extLst>
              <a:ext uri="{FF2B5EF4-FFF2-40B4-BE49-F238E27FC236}">
                <a16:creationId xmlns:a16="http://schemas.microsoft.com/office/drawing/2014/main" id="{61C69CDE-5A5C-2C0F-B635-31959639039E}"/>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8" name="Groupe 7">
            <a:extLst>
              <a:ext uri="{FF2B5EF4-FFF2-40B4-BE49-F238E27FC236}">
                <a16:creationId xmlns:a16="http://schemas.microsoft.com/office/drawing/2014/main" id="{347AFC0B-A5B2-9655-1F5A-8ADAF2243A9F}"/>
              </a:ext>
            </a:extLst>
          </p:cNvPr>
          <p:cNvGrpSpPr/>
          <p:nvPr/>
        </p:nvGrpSpPr>
        <p:grpSpPr>
          <a:xfrm>
            <a:off x="7426567" y="133568"/>
            <a:ext cx="1296143" cy="563678"/>
            <a:chOff x="6732240" y="279880"/>
            <a:chExt cx="1875765" cy="832712"/>
          </a:xfrm>
        </p:grpSpPr>
        <p:pic>
          <p:nvPicPr>
            <p:cNvPr id="9" name="Picture 2">
              <a:extLst>
                <a:ext uri="{FF2B5EF4-FFF2-40B4-BE49-F238E27FC236}">
                  <a16:creationId xmlns:a16="http://schemas.microsoft.com/office/drawing/2014/main" id="{2281C073-9917-63C8-F50C-D83CCBF2B7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2" descr="Résultat de recherche d'images pour &quot;université paul sabatier&quot;">
              <a:extLst>
                <a:ext uri="{FF2B5EF4-FFF2-40B4-BE49-F238E27FC236}">
                  <a16:creationId xmlns:a16="http://schemas.microsoft.com/office/drawing/2014/main" id="{03D084F3-1573-7B7E-0C53-D853ECF425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5D815696-13E4-F314-CDAD-3EC7FCE3E368}"/>
                </a:ext>
              </a:extLst>
            </p:cNvPr>
            <p:cNvPicPr>
              <a:picLocks noChangeAspect="1"/>
            </p:cNvPicPr>
            <p:nvPr/>
          </p:nvPicPr>
          <p:blipFill>
            <a:blip r:embed="rId6"/>
            <a:stretch>
              <a:fillRect/>
            </a:stretch>
          </p:blipFill>
          <p:spPr>
            <a:xfrm>
              <a:off x="6732240" y="303213"/>
              <a:ext cx="727381" cy="715836"/>
            </a:xfrm>
            <a:prstGeom prst="rect">
              <a:avLst/>
            </a:prstGeom>
          </p:spPr>
        </p:pic>
      </p:grpSp>
      <p:sp>
        <p:nvSpPr>
          <p:cNvPr id="12" name="Titre 4">
            <a:extLst>
              <a:ext uri="{FF2B5EF4-FFF2-40B4-BE49-F238E27FC236}">
                <a16:creationId xmlns:a16="http://schemas.microsoft.com/office/drawing/2014/main" id="{B03C84E0-8AD0-A2F0-55A7-5111D0EF4C66}"/>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3" name="Titre 1">
            <a:extLst>
              <a:ext uri="{FF2B5EF4-FFF2-40B4-BE49-F238E27FC236}">
                <a16:creationId xmlns:a16="http://schemas.microsoft.com/office/drawing/2014/main" id="{AEB4FF72-2BCC-AA39-5A05-F48F6A50A228}"/>
              </a:ext>
            </a:extLst>
          </p:cNvPr>
          <p:cNvSpPr>
            <a:spLocks noGrp="1"/>
          </p:cNvSpPr>
          <p:nvPr>
            <p:ph type="title"/>
          </p:nvPr>
        </p:nvSpPr>
        <p:spPr>
          <a:xfrm>
            <a:off x="323527" y="744499"/>
            <a:ext cx="8352161"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err="1">
                <a:solidFill>
                  <a:schemeClr val="tx2"/>
                </a:solidFill>
              </a:rPr>
              <a:t>PsychoMG</a:t>
            </a:r>
            <a:endParaRPr lang="fr-FR" sz="2400" dirty="0">
              <a:solidFill>
                <a:schemeClr val="tx2"/>
              </a:solidFill>
            </a:endParaRPr>
          </a:p>
        </p:txBody>
      </p:sp>
      <p:sp>
        <p:nvSpPr>
          <p:cNvPr id="17" name="Rectangle 16">
            <a:extLst>
              <a:ext uri="{FF2B5EF4-FFF2-40B4-BE49-F238E27FC236}">
                <a16:creationId xmlns:a16="http://schemas.microsoft.com/office/drawing/2014/main" id="{B263ABD8-4185-529C-F5AD-49EFCFED4897}"/>
              </a:ext>
            </a:extLst>
          </p:cNvPr>
          <p:cNvSpPr/>
          <p:nvPr/>
        </p:nvSpPr>
        <p:spPr>
          <a:xfrm>
            <a:off x="323527" y="842746"/>
            <a:ext cx="8496946" cy="40585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8" name="Rectangle 17">
            <a:extLst>
              <a:ext uri="{FF2B5EF4-FFF2-40B4-BE49-F238E27FC236}">
                <a16:creationId xmlns:a16="http://schemas.microsoft.com/office/drawing/2014/main" id="{FC021881-A294-4302-992C-32B015AFE12F}"/>
              </a:ext>
            </a:extLst>
          </p:cNvPr>
          <p:cNvSpPr/>
          <p:nvPr/>
        </p:nvSpPr>
        <p:spPr>
          <a:xfrm>
            <a:off x="323527" y="1341885"/>
            <a:ext cx="8496946" cy="338857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70282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569CB93-F042-4DA2-8C0A-63613A37A4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414788"/>
            <a:ext cx="4337919" cy="133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D22181E5-DBAB-47F3-A4D5-0C63E9F718BE}"/>
              </a:ext>
            </a:extLst>
          </p:cNvPr>
          <p:cNvSpPr txBox="1">
            <a:spLocks/>
          </p:cNvSpPr>
          <p:nvPr/>
        </p:nvSpPr>
        <p:spPr>
          <a:xfrm>
            <a:off x="326973" y="1433167"/>
            <a:ext cx="8496944" cy="3168351"/>
          </a:xfrm>
          <a:prstGeom prst="rect">
            <a:avLst/>
          </a:prstGeom>
        </p:spPr>
        <p:txBody>
          <a:bodyPr>
            <a:normAutofit fontScale="92500" lnSpcReduction="20000"/>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r>
              <a:rPr lang="fr-FR" altLang="fr-FR" sz="1600" dirty="0">
                <a:solidFill>
                  <a:schemeClr val="tx2"/>
                </a:solidFill>
              </a:rPr>
              <a:t>Etude prospective randomisée contrôlée, en ouvert, en 3 bras parallèles</a:t>
            </a:r>
          </a:p>
          <a:p>
            <a:r>
              <a:rPr lang="fr-FR" altLang="fr-FR" dirty="0"/>
              <a:t>Bras 1. Intervention de formation sur les psychotropes avec démonstration de l’outil internet psychotropes.fr</a:t>
            </a:r>
          </a:p>
          <a:p>
            <a:r>
              <a:rPr lang="fr-FR" altLang="fr-FR" dirty="0"/>
              <a:t>Bras 2 (témoin). Intervention de formation sur les psychotropes sans démonstration de l’outil internet psychotropes.fr</a:t>
            </a:r>
          </a:p>
          <a:p>
            <a:r>
              <a:rPr lang="fr-FR" altLang="fr-FR" dirty="0"/>
              <a:t>Bras 3 (témoin). Intervention de formation sur un sujet hors psychotropes </a:t>
            </a:r>
          </a:p>
          <a:p>
            <a:pPr marL="0"/>
            <a:endParaRPr lang="fr-FR" altLang="fr-FR" dirty="0"/>
          </a:p>
          <a:p>
            <a:pPr marL="0"/>
            <a:r>
              <a:rPr lang="fr-FR" altLang="fr-FR" dirty="0"/>
              <a:t>Critères d’inclusion</a:t>
            </a:r>
          </a:p>
          <a:p>
            <a:r>
              <a:rPr lang="fr-FR" altLang="fr-FR" dirty="0"/>
              <a:t>D’être médecin généraliste / installé sur le territoire de la région Occitanie / conventionné secteur 1</a:t>
            </a:r>
          </a:p>
          <a:p>
            <a:pPr marL="0"/>
            <a:endParaRPr lang="fr-FR" altLang="fr-FR" dirty="0"/>
          </a:p>
          <a:p>
            <a:pPr marL="0"/>
            <a:r>
              <a:rPr lang="fr-FR" altLang="fr-FR" dirty="0"/>
              <a:t>Critère de jugement principal : conformité en termes de durée prescription benzodiazépines</a:t>
            </a:r>
          </a:p>
          <a:p>
            <a:pPr marL="0"/>
            <a:r>
              <a:rPr lang="fr-FR" altLang="fr-FR" dirty="0"/>
              <a:t>	</a:t>
            </a:r>
            <a:r>
              <a:rPr lang="fr-FR" altLang="fr-FR" sz="1100" dirty="0">
                <a:cs typeface="Times New Roman" panose="02020603050405020304" pitchFamily="18" charset="0"/>
                <a:sym typeface="Wingdings" panose="05000000000000000000" pitchFamily="2" charset="2"/>
              </a:rPr>
              <a:t>  </a:t>
            </a:r>
            <a:r>
              <a:rPr lang="fr-FR" altLang="fr-FR" dirty="0"/>
              <a:t>Utilisation données SNDS</a:t>
            </a:r>
          </a:p>
          <a:p>
            <a:r>
              <a:rPr lang="fr-FR" altLang="fr-FR" i="1" dirty="0"/>
              <a:t>Accès données SNDS après accord HDH</a:t>
            </a:r>
          </a:p>
          <a:p>
            <a:r>
              <a:rPr lang="fr-FR" altLang="fr-FR" i="1" dirty="0"/>
              <a:t>Tiers de confiance CIC </a:t>
            </a:r>
            <a:r>
              <a:rPr lang="fr-FR" altLang="fr-FR" i="1" dirty="0" err="1"/>
              <a:t>MeData</a:t>
            </a:r>
            <a:endParaRPr lang="fr-FR" altLang="fr-FR" i="1" dirty="0"/>
          </a:p>
          <a:p>
            <a:pPr marL="0"/>
            <a:endParaRPr lang="fr-FR" altLang="fr-FR" sz="2000" dirty="0"/>
          </a:p>
          <a:p>
            <a:pPr marL="0"/>
            <a:endParaRPr lang="fr-FR" altLang="fr-FR" sz="2000" dirty="0"/>
          </a:p>
        </p:txBody>
      </p:sp>
      <p:sp>
        <p:nvSpPr>
          <p:cNvPr id="3" name="Espace réservé du numéro de diapositive 3">
            <a:extLst>
              <a:ext uri="{FF2B5EF4-FFF2-40B4-BE49-F238E27FC236}">
                <a16:creationId xmlns:a16="http://schemas.microsoft.com/office/drawing/2014/main" id="{34AF806C-52C5-3022-E03B-16148D8C1DAE}"/>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41</a:t>
            </a:fld>
            <a:endParaRPr lang="fr-FR" dirty="0"/>
          </a:p>
        </p:txBody>
      </p:sp>
      <p:sp>
        <p:nvSpPr>
          <p:cNvPr id="4" name="Espace réservé de la date 2">
            <a:extLst>
              <a:ext uri="{FF2B5EF4-FFF2-40B4-BE49-F238E27FC236}">
                <a16:creationId xmlns:a16="http://schemas.microsoft.com/office/drawing/2014/main" id="{8DB66838-9259-28DD-3B27-2C37C9483790}"/>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7" name="Groupe 6">
            <a:extLst>
              <a:ext uri="{FF2B5EF4-FFF2-40B4-BE49-F238E27FC236}">
                <a16:creationId xmlns:a16="http://schemas.microsoft.com/office/drawing/2014/main" id="{4C42B318-922F-E353-0982-9E696A9DECCC}"/>
              </a:ext>
            </a:extLst>
          </p:cNvPr>
          <p:cNvGrpSpPr/>
          <p:nvPr/>
        </p:nvGrpSpPr>
        <p:grpSpPr>
          <a:xfrm>
            <a:off x="7426567" y="133568"/>
            <a:ext cx="1296143" cy="563678"/>
            <a:chOff x="6732240" y="279880"/>
            <a:chExt cx="1875765" cy="832712"/>
          </a:xfrm>
        </p:grpSpPr>
        <p:pic>
          <p:nvPicPr>
            <p:cNvPr id="8" name="Picture 2">
              <a:extLst>
                <a:ext uri="{FF2B5EF4-FFF2-40B4-BE49-F238E27FC236}">
                  <a16:creationId xmlns:a16="http://schemas.microsoft.com/office/drawing/2014/main" id="{CFFC2E55-41D9-A823-C107-E973C7F27B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Résultat de recherche d'images pour &quot;université paul sabatier&quot;">
              <a:extLst>
                <a:ext uri="{FF2B5EF4-FFF2-40B4-BE49-F238E27FC236}">
                  <a16:creationId xmlns:a16="http://schemas.microsoft.com/office/drawing/2014/main" id="{2DD4D5B8-A86F-89D9-9E4E-8EE730346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E5395E27-4AC1-78FF-5EA3-3D461CC413B9}"/>
                </a:ext>
              </a:extLst>
            </p:cNvPr>
            <p:cNvPicPr>
              <a:picLocks noChangeAspect="1"/>
            </p:cNvPicPr>
            <p:nvPr/>
          </p:nvPicPr>
          <p:blipFill>
            <a:blip r:embed="rId5"/>
            <a:stretch>
              <a:fillRect/>
            </a:stretch>
          </p:blipFill>
          <p:spPr>
            <a:xfrm>
              <a:off x="6732240" y="303213"/>
              <a:ext cx="727381" cy="715836"/>
            </a:xfrm>
            <a:prstGeom prst="rect">
              <a:avLst/>
            </a:prstGeom>
          </p:spPr>
        </p:pic>
      </p:grpSp>
      <p:sp>
        <p:nvSpPr>
          <p:cNvPr id="11" name="Titre 4">
            <a:extLst>
              <a:ext uri="{FF2B5EF4-FFF2-40B4-BE49-F238E27FC236}">
                <a16:creationId xmlns:a16="http://schemas.microsoft.com/office/drawing/2014/main" id="{FD4DD248-939B-570F-A72D-76840F83DCB3}"/>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2" name="Titre 1">
            <a:extLst>
              <a:ext uri="{FF2B5EF4-FFF2-40B4-BE49-F238E27FC236}">
                <a16:creationId xmlns:a16="http://schemas.microsoft.com/office/drawing/2014/main" id="{3118B328-4008-F295-9D51-0CFD027F19F3}"/>
              </a:ext>
            </a:extLst>
          </p:cNvPr>
          <p:cNvSpPr>
            <a:spLocks noGrp="1"/>
          </p:cNvSpPr>
          <p:nvPr>
            <p:ph type="title"/>
          </p:nvPr>
        </p:nvSpPr>
        <p:spPr>
          <a:xfrm>
            <a:off x="323527" y="744499"/>
            <a:ext cx="8399183"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err="1">
                <a:solidFill>
                  <a:schemeClr val="tx2"/>
                </a:solidFill>
              </a:rPr>
              <a:t>PsychoMG</a:t>
            </a:r>
            <a:endParaRPr lang="fr-FR" sz="2400" dirty="0">
              <a:solidFill>
                <a:schemeClr val="tx2"/>
              </a:solidFill>
            </a:endParaRPr>
          </a:p>
        </p:txBody>
      </p:sp>
      <p:sp>
        <p:nvSpPr>
          <p:cNvPr id="13" name="Rectangle 12">
            <a:extLst>
              <a:ext uri="{FF2B5EF4-FFF2-40B4-BE49-F238E27FC236}">
                <a16:creationId xmlns:a16="http://schemas.microsoft.com/office/drawing/2014/main" id="{2C88FB4A-E177-3CB6-6CF5-50BB807D2C63}"/>
              </a:ext>
            </a:extLst>
          </p:cNvPr>
          <p:cNvSpPr/>
          <p:nvPr/>
        </p:nvSpPr>
        <p:spPr>
          <a:xfrm>
            <a:off x="323527" y="842746"/>
            <a:ext cx="8425186" cy="40585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7" name="Rectangle 16">
            <a:extLst>
              <a:ext uri="{FF2B5EF4-FFF2-40B4-BE49-F238E27FC236}">
                <a16:creationId xmlns:a16="http://schemas.microsoft.com/office/drawing/2014/main" id="{52ABBA5B-33F1-6DB2-E418-F10EAD032228}"/>
              </a:ext>
            </a:extLst>
          </p:cNvPr>
          <p:cNvSpPr/>
          <p:nvPr/>
        </p:nvSpPr>
        <p:spPr>
          <a:xfrm>
            <a:off x="320081" y="1349791"/>
            <a:ext cx="8428632" cy="3328289"/>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4103324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A4F3E50-5E1D-446B-8A55-E8670994535B}"/>
              </a:ext>
            </a:extLst>
          </p:cNvPr>
          <p:cNvSpPr>
            <a:spLocks noGrp="1"/>
          </p:cNvSpPr>
          <p:nvPr>
            <p:ph type="title"/>
          </p:nvPr>
        </p:nvSpPr>
        <p:spPr>
          <a:xfrm>
            <a:off x="1384526" y="1229020"/>
            <a:ext cx="5554656" cy="878219"/>
          </a:xfrm>
        </p:spPr>
        <p:txBody>
          <a:bodyPr>
            <a:normAutofit/>
          </a:bodyPr>
          <a:lstStyle/>
          <a:p>
            <a:r>
              <a:rPr lang="fr-FR" altLang="fr-FR" sz="2400" b="0" dirty="0">
                <a:solidFill>
                  <a:schemeClr val="tx2"/>
                </a:solidFill>
              </a:rPr>
              <a:t>Etat d’avancement</a:t>
            </a:r>
          </a:p>
        </p:txBody>
      </p:sp>
      <p:sp>
        <p:nvSpPr>
          <p:cNvPr id="6" name="Espace réservé du contenu 2">
            <a:extLst>
              <a:ext uri="{FF2B5EF4-FFF2-40B4-BE49-F238E27FC236}">
                <a16:creationId xmlns:a16="http://schemas.microsoft.com/office/drawing/2014/main" id="{16A8B49F-9554-4735-9595-08C259FB627B}"/>
              </a:ext>
            </a:extLst>
          </p:cNvPr>
          <p:cNvSpPr txBox="1">
            <a:spLocks/>
          </p:cNvSpPr>
          <p:nvPr/>
        </p:nvSpPr>
        <p:spPr>
          <a:xfrm>
            <a:off x="1306876" y="1822950"/>
            <a:ext cx="7406208" cy="2546326"/>
          </a:xfrm>
          <a:prstGeom prst="rect">
            <a:avLst/>
          </a:prstGeom>
        </p:spPr>
        <p:txBody>
          <a:bodyPr>
            <a:normAutofit fontScale="92500" lnSpcReduction="20000"/>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r>
              <a:rPr lang="fr-FR" altLang="fr-FR" dirty="0"/>
              <a:t>Négociation de collaboration CPAM </a:t>
            </a:r>
          </a:p>
          <a:p>
            <a:pPr marL="0"/>
            <a:r>
              <a:rPr lang="fr-FR" altLang="fr-FR" dirty="0"/>
              <a:t>Modification collaboration</a:t>
            </a:r>
          </a:p>
          <a:p>
            <a:pPr marL="0"/>
            <a:r>
              <a:rPr lang="fr-FR" altLang="fr-FR" dirty="0"/>
              <a:t>	Modification du protocole en conséquence 	</a:t>
            </a:r>
            <a:r>
              <a:rPr lang="fr-FR" altLang="fr-FR" dirty="0">
                <a:highlight>
                  <a:srgbClr val="00FF00"/>
                </a:highlight>
              </a:rPr>
              <a:t>OK</a:t>
            </a:r>
          </a:p>
          <a:p>
            <a:pPr marL="0"/>
            <a:endParaRPr lang="fr-FR" altLang="fr-FR" dirty="0"/>
          </a:p>
          <a:p>
            <a:pPr marL="0"/>
            <a:r>
              <a:rPr lang="fr-FR" altLang="fr-FR" dirty="0"/>
              <a:t>Préparation des notices d’information 			</a:t>
            </a:r>
            <a:r>
              <a:rPr lang="fr-FR" altLang="fr-FR" dirty="0">
                <a:highlight>
                  <a:srgbClr val="00FF00"/>
                </a:highlight>
              </a:rPr>
              <a:t>OK</a:t>
            </a:r>
            <a:endParaRPr lang="fr-FR" altLang="fr-FR" dirty="0"/>
          </a:p>
          <a:p>
            <a:pPr marL="0"/>
            <a:r>
              <a:rPr lang="fr-FR" altLang="fr-FR" dirty="0"/>
              <a:t>Demande avis CESREES et CNIL</a:t>
            </a:r>
          </a:p>
          <a:p>
            <a:pPr marL="0"/>
            <a:r>
              <a:rPr lang="fr-FR" altLang="fr-FR" dirty="0"/>
              <a:t>	Starter kit HDH			</a:t>
            </a:r>
            <a:r>
              <a:rPr lang="fr-FR" altLang="fr-FR" dirty="0">
                <a:highlight>
                  <a:srgbClr val="00FF00"/>
                </a:highlight>
              </a:rPr>
              <a:t> OK</a:t>
            </a:r>
            <a:endParaRPr lang="fr-FR" altLang="fr-FR" dirty="0"/>
          </a:p>
          <a:p>
            <a:pPr marL="0"/>
            <a:r>
              <a:rPr lang="fr-FR" altLang="fr-FR" dirty="0"/>
              <a:t>	Demande de modifications substantielles 	</a:t>
            </a:r>
            <a:r>
              <a:rPr lang="fr-FR" altLang="fr-FR" dirty="0">
                <a:highlight>
                  <a:srgbClr val="FFCC00"/>
                </a:highlight>
              </a:rPr>
              <a:t>en cours d’évaluation</a:t>
            </a:r>
          </a:p>
          <a:p>
            <a:pPr marL="0"/>
            <a:endParaRPr lang="fr-FR" altLang="fr-FR" dirty="0">
              <a:highlight>
                <a:srgbClr val="FFCC00"/>
              </a:highlight>
            </a:endParaRPr>
          </a:p>
          <a:p>
            <a:pPr marL="0"/>
            <a:r>
              <a:rPr lang="fr-FR" altLang="fr-FR" dirty="0"/>
              <a:t>Préparation 	des supports de formations pour les MG selon les 3 bras	</a:t>
            </a:r>
            <a:r>
              <a:rPr lang="fr-FR" altLang="fr-FR" dirty="0">
                <a:highlight>
                  <a:srgbClr val="00FF00"/>
                </a:highlight>
              </a:rPr>
              <a:t>OK</a:t>
            </a:r>
          </a:p>
          <a:p>
            <a:pPr marL="0"/>
            <a:r>
              <a:rPr lang="fr-FR" altLang="fr-FR" dirty="0"/>
              <a:t>Mise en place conseil scientifique 				</a:t>
            </a:r>
            <a:r>
              <a:rPr lang="fr-FR" altLang="fr-FR" dirty="0">
                <a:highlight>
                  <a:srgbClr val="00FF00"/>
                </a:highlight>
              </a:rPr>
              <a:t>OK</a:t>
            </a:r>
          </a:p>
        </p:txBody>
      </p:sp>
      <p:sp>
        <p:nvSpPr>
          <p:cNvPr id="3" name="Espace réservé du numéro de diapositive 3">
            <a:extLst>
              <a:ext uri="{FF2B5EF4-FFF2-40B4-BE49-F238E27FC236}">
                <a16:creationId xmlns:a16="http://schemas.microsoft.com/office/drawing/2014/main" id="{9B80745F-568D-63A8-8360-4E652B9D65A4}"/>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42</a:t>
            </a:fld>
            <a:endParaRPr lang="fr-FR" dirty="0"/>
          </a:p>
        </p:txBody>
      </p:sp>
      <p:sp>
        <p:nvSpPr>
          <p:cNvPr id="4" name="Espace réservé de la date 2">
            <a:extLst>
              <a:ext uri="{FF2B5EF4-FFF2-40B4-BE49-F238E27FC236}">
                <a16:creationId xmlns:a16="http://schemas.microsoft.com/office/drawing/2014/main" id="{4E83A050-2FA7-58F0-1714-D24FED2B38BC}"/>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7" name="Groupe 6">
            <a:extLst>
              <a:ext uri="{FF2B5EF4-FFF2-40B4-BE49-F238E27FC236}">
                <a16:creationId xmlns:a16="http://schemas.microsoft.com/office/drawing/2014/main" id="{61CCAD0A-BEA7-B2F5-1360-AF10BCBC75E3}"/>
              </a:ext>
            </a:extLst>
          </p:cNvPr>
          <p:cNvGrpSpPr/>
          <p:nvPr/>
        </p:nvGrpSpPr>
        <p:grpSpPr>
          <a:xfrm>
            <a:off x="7426567" y="133568"/>
            <a:ext cx="1296143" cy="563678"/>
            <a:chOff x="6732240" y="279880"/>
            <a:chExt cx="1875765" cy="832712"/>
          </a:xfrm>
        </p:grpSpPr>
        <p:pic>
          <p:nvPicPr>
            <p:cNvPr id="8" name="Picture 2">
              <a:extLst>
                <a:ext uri="{FF2B5EF4-FFF2-40B4-BE49-F238E27FC236}">
                  <a16:creationId xmlns:a16="http://schemas.microsoft.com/office/drawing/2014/main" id="{5EEC186C-91C1-6684-3E73-B41F53EF3E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Résultat de recherche d'images pour &quot;université paul sabatier&quot;">
              <a:extLst>
                <a:ext uri="{FF2B5EF4-FFF2-40B4-BE49-F238E27FC236}">
                  <a16:creationId xmlns:a16="http://schemas.microsoft.com/office/drawing/2014/main" id="{52C6F0D5-B55C-E3D0-0299-FD0507B48B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8C48448-E51B-844C-3A75-953340AF9023}"/>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1" name="Titre 1">
            <a:extLst>
              <a:ext uri="{FF2B5EF4-FFF2-40B4-BE49-F238E27FC236}">
                <a16:creationId xmlns:a16="http://schemas.microsoft.com/office/drawing/2014/main" id="{CA436AB4-9E1A-742C-932C-41F4041E0638}"/>
              </a:ext>
            </a:extLst>
          </p:cNvPr>
          <p:cNvSpPr txBox="1">
            <a:spLocks/>
          </p:cNvSpPr>
          <p:nvPr/>
        </p:nvSpPr>
        <p:spPr>
          <a:xfrm>
            <a:off x="1259310" y="869256"/>
            <a:ext cx="6819326" cy="623647"/>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marL="14288" indent="0" algn="l" defTabSz="914400" rtl="0" eaLnBrk="1" latinLnBrk="0" hangingPunct="1">
              <a:lnSpc>
                <a:spcPct val="90000"/>
              </a:lnSpc>
              <a:spcBef>
                <a:spcPct val="0"/>
              </a:spcBef>
              <a:buNone/>
              <a:tabLst/>
              <a:defRPr sz="25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fr-FR" sz="2400">
                <a:solidFill>
                  <a:schemeClr val="tx2"/>
                </a:solidFill>
              </a:rPr>
              <a:t>PsychoMG</a:t>
            </a:r>
            <a:endParaRPr lang="fr-FR" sz="2400" dirty="0">
              <a:solidFill>
                <a:schemeClr val="tx2"/>
              </a:solidFill>
            </a:endParaRPr>
          </a:p>
        </p:txBody>
      </p:sp>
      <p:sp>
        <p:nvSpPr>
          <p:cNvPr id="12" name="Rectangle 11">
            <a:extLst>
              <a:ext uri="{FF2B5EF4-FFF2-40B4-BE49-F238E27FC236}">
                <a16:creationId xmlns:a16="http://schemas.microsoft.com/office/drawing/2014/main" id="{DE62B4D9-B8B8-82DF-E5EF-0EFDA7B94355}"/>
              </a:ext>
            </a:extLst>
          </p:cNvPr>
          <p:cNvSpPr/>
          <p:nvPr/>
        </p:nvSpPr>
        <p:spPr>
          <a:xfrm>
            <a:off x="1259309" y="967503"/>
            <a:ext cx="6840438" cy="40585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7" name="Rectangle 16">
            <a:extLst>
              <a:ext uri="{FF2B5EF4-FFF2-40B4-BE49-F238E27FC236}">
                <a16:creationId xmlns:a16="http://schemas.microsoft.com/office/drawing/2014/main" id="{5E799FE1-830F-8F88-0406-00CA2C36BAD4}"/>
              </a:ext>
            </a:extLst>
          </p:cNvPr>
          <p:cNvSpPr/>
          <p:nvPr/>
        </p:nvSpPr>
        <p:spPr>
          <a:xfrm>
            <a:off x="1259632" y="1492902"/>
            <a:ext cx="6840438" cy="2800683"/>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8" name="Titre 4">
            <a:extLst>
              <a:ext uri="{FF2B5EF4-FFF2-40B4-BE49-F238E27FC236}">
                <a16:creationId xmlns:a16="http://schemas.microsoft.com/office/drawing/2014/main" id="{F98A0515-8AA8-1D2E-90C4-DD01D68DC4B8}"/>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340975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2AB0647-E41C-4561-A669-C63996A82E4A}"/>
              </a:ext>
            </a:extLst>
          </p:cNvPr>
          <p:cNvSpPr>
            <a:spLocks noGrp="1"/>
          </p:cNvSpPr>
          <p:nvPr>
            <p:ph type="title"/>
          </p:nvPr>
        </p:nvSpPr>
        <p:spPr>
          <a:xfrm>
            <a:off x="1835696" y="795975"/>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ENVOL</a:t>
            </a:r>
          </a:p>
        </p:txBody>
      </p:sp>
      <p:sp>
        <p:nvSpPr>
          <p:cNvPr id="6" name="Espace réservé du contenu 2">
            <a:extLst>
              <a:ext uri="{FF2B5EF4-FFF2-40B4-BE49-F238E27FC236}">
                <a16:creationId xmlns:a16="http://schemas.microsoft.com/office/drawing/2014/main" id="{7E42F0AE-9E98-4985-8CD0-37FB5C9CFC20}"/>
              </a:ext>
            </a:extLst>
          </p:cNvPr>
          <p:cNvSpPr txBox="1">
            <a:spLocks/>
          </p:cNvSpPr>
          <p:nvPr/>
        </p:nvSpPr>
        <p:spPr>
          <a:xfrm>
            <a:off x="251520" y="1502384"/>
            <a:ext cx="8568952" cy="702523"/>
          </a:xfrm>
          <a:prstGeom prst="rect">
            <a:avLst/>
          </a:prstGeom>
        </p:spPr>
        <p:txBody>
          <a:bodyPr>
            <a:norm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r>
              <a:rPr lang="fr-FR" altLang="fr-FR" sz="1600" dirty="0">
                <a:cs typeface="Times New Roman" panose="02020603050405020304" pitchFamily="18" charset="0"/>
                <a:sym typeface="Wingdings" panose="05000000000000000000" pitchFamily="2" charset="2"/>
              </a:rPr>
              <a:t></a:t>
            </a:r>
            <a:r>
              <a:rPr lang="fr-FR" sz="1600" dirty="0"/>
              <a:t> Développer, par une démarche participative, une intervention d’</a:t>
            </a:r>
            <a:r>
              <a:rPr lang="fr-FR" sz="1600" dirty="0" err="1"/>
              <a:t>empowerment</a:t>
            </a:r>
            <a:r>
              <a:rPr lang="fr-FR" sz="1600" dirty="0"/>
              <a:t> en santé sexuelle ciblant les femmes migrantes dans le cadre des soins primaires</a:t>
            </a:r>
            <a:endParaRPr lang="fr-FR" sz="2400" dirty="0"/>
          </a:p>
        </p:txBody>
      </p:sp>
      <p:pic>
        <p:nvPicPr>
          <p:cNvPr id="7" name="Image 6">
            <a:extLst>
              <a:ext uri="{FF2B5EF4-FFF2-40B4-BE49-F238E27FC236}">
                <a16:creationId xmlns:a16="http://schemas.microsoft.com/office/drawing/2014/main" id="{8318A3DE-E75E-448B-A34D-860DDB32231A}"/>
              </a:ext>
            </a:extLst>
          </p:cNvPr>
          <p:cNvPicPr>
            <a:picLocks noChangeAspect="1"/>
          </p:cNvPicPr>
          <p:nvPr/>
        </p:nvPicPr>
        <p:blipFill>
          <a:blip r:embed="rId2"/>
          <a:stretch>
            <a:fillRect/>
          </a:stretch>
        </p:blipFill>
        <p:spPr>
          <a:xfrm>
            <a:off x="3067133" y="2204661"/>
            <a:ext cx="5291067" cy="2387171"/>
          </a:xfrm>
          <a:prstGeom prst="rect">
            <a:avLst/>
          </a:prstGeom>
        </p:spPr>
      </p:pic>
      <p:pic>
        <p:nvPicPr>
          <p:cNvPr id="8" name="Image 7">
            <a:extLst>
              <a:ext uri="{FF2B5EF4-FFF2-40B4-BE49-F238E27FC236}">
                <a16:creationId xmlns:a16="http://schemas.microsoft.com/office/drawing/2014/main" id="{C5303473-ADC2-4CAC-8AA1-04C260416CEA}"/>
              </a:ext>
            </a:extLst>
          </p:cNvPr>
          <p:cNvPicPr>
            <a:picLocks noChangeAspect="1"/>
          </p:cNvPicPr>
          <p:nvPr/>
        </p:nvPicPr>
        <p:blipFill>
          <a:blip r:embed="rId3"/>
          <a:stretch>
            <a:fillRect/>
          </a:stretch>
        </p:blipFill>
        <p:spPr>
          <a:xfrm>
            <a:off x="539552" y="3230576"/>
            <a:ext cx="868212" cy="1125127"/>
          </a:xfrm>
          <a:prstGeom prst="rect">
            <a:avLst/>
          </a:prstGeom>
        </p:spPr>
      </p:pic>
      <p:sp>
        <p:nvSpPr>
          <p:cNvPr id="9" name="ZoneTexte 8">
            <a:extLst>
              <a:ext uri="{FF2B5EF4-FFF2-40B4-BE49-F238E27FC236}">
                <a16:creationId xmlns:a16="http://schemas.microsoft.com/office/drawing/2014/main" id="{96372BE5-A104-4A2A-98D7-CBEE14A04F4F}"/>
              </a:ext>
            </a:extLst>
          </p:cNvPr>
          <p:cNvSpPr txBox="1"/>
          <p:nvPr/>
        </p:nvSpPr>
        <p:spPr>
          <a:xfrm>
            <a:off x="467544" y="2579889"/>
            <a:ext cx="1440160" cy="646331"/>
          </a:xfrm>
          <a:prstGeom prst="rect">
            <a:avLst/>
          </a:prstGeom>
          <a:noFill/>
        </p:spPr>
        <p:txBody>
          <a:bodyPr wrap="square" rtlCol="0">
            <a:spAutoFit/>
          </a:bodyPr>
          <a:lstStyle/>
          <a:p>
            <a:r>
              <a:rPr lang="fr-FR" sz="1200" dirty="0"/>
              <a:t>Porteuse</a:t>
            </a:r>
          </a:p>
          <a:p>
            <a:r>
              <a:rPr lang="fr-FR" sz="1200" dirty="0"/>
              <a:t>Lisa </a:t>
            </a:r>
            <a:r>
              <a:rPr lang="fr-FR" sz="1200" dirty="0" err="1"/>
              <a:t>Ouanhnon</a:t>
            </a:r>
            <a:r>
              <a:rPr lang="fr-FR" sz="1200" dirty="0"/>
              <a:t> (CCU)</a:t>
            </a:r>
          </a:p>
        </p:txBody>
      </p:sp>
      <p:sp>
        <p:nvSpPr>
          <p:cNvPr id="3" name="Espace réservé du numéro de diapositive 3">
            <a:extLst>
              <a:ext uri="{FF2B5EF4-FFF2-40B4-BE49-F238E27FC236}">
                <a16:creationId xmlns:a16="http://schemas.microsoft.com/office/drawing/2014/main" id="{F25C9580-710C-1439-8F34-18812E6D7782}"/>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43</a:t>
            </a:fld>
            <a:endParaRPr lang="fr-FR" dirty="0"/>
          </a:p>
        </p:txBody>
      </p:sp>
      <p:sp>
        <p:nvSpPr>
          <p:cNvPr id="4" name="Espace réservé de la date 2">
            <a:extLst>
              <a:ext uri="{FF2B5EF4-FFF2-40B4-BE49-F238E27FC236}">
                <a16:creationId xmlns:a16="http://schemas.microsoft.com/office/drawing/2014/main" id="{17E3DE71-60F2-338F-39E2-EFB29B8F3EB1}"/>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10" name="Groupe 9">
            <a:extLst>
              <a:ext uri="{FF2B5EF4-FFF2-40B4-BE49-F238E27FC236}">
                <a16:creationId xmlns:a16="http://schemas.microsoft.com/office/drawing/2014/main" id="{6B6119D2-0DB9-E5FD-6BBC-D7906E0F9A1B}"/>
              </a:ext>
            </a:extLst>
          </p:cNvPr>
          <p:cNvGrpSpPr/>
          <p:nvPr/>
        </p:nvGrpSpPr>
        <p:grpSpPr>
          <a:xfrm>
            <a:off x="7426567" y="133568"/>
            <a:ext cx="1296143" cy="563678"/>
            <a:chOff x="6732240" y="279880"/>
            <a:chExt cx="1875765" cy="832712"/>
          </a:xfrm>
        </p:grpSpPr>
        <p:pic>
          <p:nvPicPr>
            <p:cNvPr id="11" name="Picture 2">
              <a:extLst>
                <a:ext uri="{FF2B5EF4-FFF2-40B4-BE49-F238E27FC236}">
                  <a16:creationId xmlns:a16="http://schemas.microsoft.com/office/drawing/2014/main" id="{F58EF73E-6F0D-28D7-2D9D-22767762EC0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2" descr="Résultat de recherche d'images pour &quot;université paul sabatier&quot;">
              <a:extLst>
                <a:ext uri="{FF2B5EF4-FFF2-40B4-BE49-F238E27FC236}">
                  <a16:creationId xmlns:a16="http://schemas.microsoft.com/office/drawing/2014/main" id="{B41FA9EE-72F1-BC01-DEA8-2A32BEBE8F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32AB80AF-BAD3-6222-2D11-7BC2B349B0C6}"/>
                </a:ext>
              </a:extLst>
            </p:cNvPr>
            <p:cNvPicPr>
              <a:picLocks noChangeAspect="1"/>
            </p:cNvPicPr>
            <p:nvPr/>
          </p:nvPicPr>
          <p:blipFill>
            <a:blip r:embed="rId6"/>
            <a:stretch>
              <a:fillRect/>
            </a:stretch>
          </p:blipFill>
          <p:spPr>
            <a:xfrm>
              <a:off x="6732240" y="303213"/>
              <a:ext cx="727381" cy="715836"/>
            </a:xfrm>
            <a:prstGeom prst="rect">
              <a:avLst/>
            </a:prstGeom>
          </p:spPr>
        </p:pic>
      </p:grpSp>
      <p:sp>
        <p:nvSpPr>
          <p:cNvPr id="17" name="Titre 4">
            <a:extLst>
              <a:ext uri="{FF2B5EF4-FFF2-40B4-BE49-F238E27FC236}">
                <a16:creationId xmlns:a16="http://schemas.microsoft.com/office/drawing/2014/main" id="{06E239CA-50FD-1CAC-174F-449280518136}"/>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8" name="Rectangle 17">
            <a:extLst>
              <a:ext uri="{FF2B5EF4-FFF2-40B4-BE49-F238E27FC236}">
                <a16:creationId xmlns:a16="http://schemas.microsoft.com/office/drawing/2014/main" id="{CEA655C3-79D9-16F8-E719-200E45D46C56}"/>
              </a:ext>
            </a:extLst>
          </p:cNvPr>
          <p:cNvSpPr/>
          <p:nvPr/>
        </p:nvSpPr>
        <p:spPr>
          <a:xfrm>
            <a:off x="320081" y="1419622"/>
            <a:ext cx="8428632" cy="3125196"/>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9" name="Rectangle 18">
            <a:extLst>
              <a:ext uri="{FF2B5EF4-FFF2-40B4-BE49-F238E27FC236}">
                <a16:creationId xmlns:a16="http://schemas.microsoft.com/office/drawing/2014/main" id="{41A394F2-7F87-FB04-38F9-46C00D477306}"/>
              </a:ext>
            </a:extLst>
          </p:cNvPr>
          <p:cNvSpPr/>
          <p:nvPr/>
        </p:nvSpPr>
        <p:spPr>
          <a:xfrm>
            <a:off x="317961" y="884032"/>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30665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6A8D66B3-2D90-457E-AD58-2A5D1CCE9D98}"/>
              </a:ext>
            </a:extLst>
          </p:cNvPr>
          <p:cNvSpPr txBox="1">
            <a:spLocks/>
          </p:cNvSpPr>
          <p:nvPr/>
        </p:nvSpPr>
        <p:spPr>
          <a:xfrm>
            <a:off x="395536" y="1491630"/>
            <a:ext cx="8424936" cy="3096344"/>
          </a:xfrm>
          <a:prstGeom prst="rect">
            <a:avLst/>
          </a:prstGeom>
        </p:spPr>
        <p:txBody>
          <a:bodyPr>
            <a:normAutofit fontScale="85000" lnSpcReduction="20000"/>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a:t>Critères d’inclusion: </a:t>
            </a:r>
          </a:p>
          <a:p>
            <a:pPr>
              <a:buFont typeface="Arial" pitchFamily="34" charset="0"/>
              <a:buChar char="•"/>
            </a:pPr>
            <a:r>
              <a:rPr lang="fr-FR" sz="1800" dirty="0"/>
              <a:t> Femmes issues de la migration, nées à l’étranger, n’ayant pas la nationalité française</a:t>
            </a:r>
          </a:p>
          <a:p>
            <a:pPr>
              <a:buFont typeface="Arial" pitchFamily="34" charset="0"/>
              <a:buChar char="•"/>
            </a:pPr>
            <a:r>
              <a:rPr lang="fr-FR" sz="1800" dirty="0">
                <a:latin typeface="Cambria Math" panose="02040503050406030204" pitchFamily="18" charset="0"/>
                <a:ea typeface="Cambria Math" panose="02040503050406030204" pitchFamily="18" charset="0"/>
              </a:rPr>
              <a:t> ≥ </a:t>
            </a:r>
            <a:r>
              <a:rPr lang="fr-FR" sz="1800" dirty="0"/>
              <a:t>18 ans femmes nées à l’étranger</a:t>
            </a:r>
          </a:p>
          <a:p>
            <a:pPr>
              <a:buFont typeface="Arial" pitchFamily="34" charset="0"/>
              <a:buChar char="•"/>
            </a:pPr>
            <a:r>
              <a:rPr lang="fr-FR" sz="1800" dirty="0"/>
              <a:t> Ayant déjà consulté un médecin généraliste</a:t>
            </a:r>
          </a:p>
          <a:p>
            <a:pPr>
              <a:buFont typeface="Arial" pitchFamily="34" charset="0"/>
              <a:buChar char="•"/>
            </a:pPr>
            <a:r>
              <a:rPr lang="fr-FR" sz="1800" dirty="0"/>
              <a:t> Ayant des droits à l’assurance maladie</a:t>
            </a:r>
          </a:p>
          <a:p>
            <a:pPr>
              <a:buFont typeface="Arial" pitchFamily="34" charset="0"/>
              <a:buChar char="•"/>
            </a:pPr>
            <a:r>
              <a:rPr lang="fr-FR" sz="1800" dirty="0"/>
              <a:t> Parlant ou non le français, lettrées ou non lettrées</a:t>
            </a:r>
          </a:p>
          <a:p>
            <a:pPr>
              <a:buFont typeface="Arial" pitchFamily="34" charset="0"/>
              <a:buChar char="•"/>
            </a:pPr>
            <a:endParaRPr lang="fr-FR" sz="1800" dirty="0"/>
          </a:p>
          <a:p>
            <a:r>
              <a:rPr lang="fr-FR" sz="2400" dirty="0"/>
              <a:t>Critères d’exclusion : </a:t>
            </a:r>
            <a:r>
              <a:rPr lang="fr-FR" sz="1800" dirty="0"/>
              <a:t>femmes mineures, femmes non voyantes, femmes sourdes et/ou muettes,  femmes souffrant d’une pathologie psychiatrique sévère (trouble délirant)</a:t>
            </a:r>
          </a:p>
          <a:p>
            <a:endParaRPr lang="fr-FR" sz="1800" dirty="0"/>
          </a:p>
          <a:p>
            <a:r>
              <a:rPr lang="fr-FR" sz="2400" dirty="0"/>
              <a:t>Recrutement via MG / via réseau précarité</a:t>
            </a:r>
            <a:r>
              <a:rPr lang="fr-FR" dirty="0"/>
              <a:t> </a:t>
            </a:r>
          </a:p>
        </p:txBody>
      </p:sp>
      <p:sp>
        <p:nvSpPr>
          <p:cNvPr id="3" name="Espace réservé du numéro de diapositive 3">
            <a:extLst>
              <a:ext uri="{FF2B5EF4-FFF2-40B4-BE49-F238E27FC236}">
                <a16:creationId xmlns:a16="http://schemas.microsoft.com/office/drawing/2014/main" id="{BE386BAE-3114-8CAD-5FD2-F511510EF250}"/>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44</a:t>
            </a:fld>
            <a:endParaRPr lang="fr-FR" dirty="0"/>
          </a:p>
        </p:txBody>
      </p:sp>
      <p:sp>
        <p:nvSpPr>
          <p:cNvPr id="4" name="Espace réservé de la date 2">
            <a:extLst>
              <a:ext uri="{FF2B5EF4-FFF2-40B4-BE49-F238E27FC236}">
                <a16:creationId xmlns:a16="http://schemas.microsoft.com/office/drawing/2014/main" id="{CCA03E83-DB16-86DD-1061-B6047D01BB8F}"/>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6" name="Groupe 5">
            <a:extLst>
              <a:ext uri="{FF2B5EF4-FFF2-40B4-BE49-F238E27FC236}">
                <a16:creationId xmlns:a16="http://schemas.microsoft.com/office/drawing/2014/main" id="{58A357E5-6FE3-F76F-7AEB-2A8DFA75D9C3}"/>
              </a:ext>
            </a:extLst>
          </p:cNvPr>
          <p:cNvGrpSpPr/>
          <p:nvPr/>
        </p:nvGrpSpPr>
        <p:grpSpPr>
          <a:xfrm>
            <a:off x="7426567" y="133568"/>
            <a:ext cx="1296143" cy="563678"/>
            <a:chOff x="6732240" y="279880"/>
            <a:chExt cx="1875765" cy="832712"/>
          </a:xfrm>
        </p:grpSpPr>
        <p:pic>
          <p:nvPicPr>
            <p:cNvPr id="7" name="Picture 2">
              <a:extLst>
                <a:ext uri="{FF2B5EF4-FFF2-40B4-BE49-F238E27FC236}">
                  <a16:creationId xmlns:a16="http://schemas.microsoft.com/office/drawing/2014/main" id="{F00E5518-59B3-0779-444F-A3618FE6DF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2" descr="Résultat de recherche d'images pour &quot;université paul sabatier&quot;">
              <a:extLst>
                <a:ext uri="{FF2B5EF4-FFF2-40B4-BE49-F238E27FC236}">
                  <a16:creationId xmlns:a16="http://schemas.microsoft.com/office/drawing/2014/main" id="{ADA8F019-2817-98CD-D451-0A83B2EC6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94D13A1-D1AF-8642-9968-0C494C0FF269}"/>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0" name="Titre 1">
            <a:extLst>
              <a:ext uri="{FF2B5EF4-FFF2-40B4-BE49-F238E27FC236}">
                <a16:creationId xmlns:a16="http://schemas.microsoft.com/office/drawing/2014/main" id="{174690D0-F89C-4FB0-84D8-38AD03AECE96}"/>
              </a:ext>
            </a:extLst>
          </p:cNvPr>
          <p:cNvSpPr>
            <a:spLocks noGrp="1"/>
          </p:cNvSpPr>
          <p:nvPr>
            <p:ph type="title"/>
          </p:nvPr>
        </p:nvSpPr>
        <p:spPr>
          <a:xfrm>
            <a:off x="1835696" y="843558"/>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ENVOL</a:t>
            </a:r>
          </a:p>
        </p:txBody>
      </p:sp>
      <p:sp>
        <p:nvSpPr>
          <p:cNvPr id="11" name="Titre 4">
            <a:extLst>
              <a:ext uri="{FF2B5EF4-FFF2-40B4-BE49-F238E27FC236}">
                <a16:creationId xmlns:a16="http://schemas.microsoft.com/office/drawing/2014/main" id="{C8D4C034-8678-C809-2B5F-73231E593B73}"/>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2" name="Rectangle 11">
            <a:extLst>
              <a:ext uri="{FF2B5EF4-FFF2-40B4-BE49-F238E27FC236}">
                <a16:creationId xmlns:a16="http://schemas.microsoft.com/office/drawing/2014/main" id="{6C8A5999-54F8-5530-E79D-FDF255F268B7}"/>
              </a:ext>
            </a:extLst>
          </p:cNvPr>
          <p:cNvSpPr/>
          <p:nvPr/>
        </p:nvSpPr>
        <p:spPr>
          <a:xfrm>
            <a:off x="317961" y="931615"/>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3" name="Rectangle 12">
            <a:extLst>
              <a:ext uri="{FF2B5EF4-FFF2-40B4-BE49-F238E27FC236}">
                <a16:creationId xmlns:a16="http://schemas.microsoft.com/office/drawing/2014/main" id="{3AC52BE2-D546-E86F-6F26-9FE8F3D92379}"/>
              </a:ext>
            </a:extLst>
          </p:cNvPr>
          <p:cNvSpPr/>
          <p:nvPr/>
        </p:nvSpPr>
        <p:spPr>
          <a:xfrm>
            <a:off x="315202" y="1424003"/>
            <a:ext cx="8428632" cy="297110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1908203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27DBE7B-280E-40BC-91E8-1D8E8DB51B27}"/>
              </a:ext>
            </a:extLst>
          </p:cNvPr>
          <p:cNvSpPr txBox="1"/>
          <p:nvPr/>
        </p:nvSpPr>
        <p:spPr>
          <a:xfrm>
            <a:off x="4572001" y="2079307"/>
            <a:ext cx="4536504" cy="1077218"/>
          </a:xfrm>
          <a:prstGeom prst="rect">
            <a:avLst/>
          </a:prstGeom>
          <a:noFill/>
        </p:spPr>
        <p:txBody>
          <a:bodyPr wrap="square" rtlCol="0">
            <a:spAutoFit/>
          </a:bodyPr>
          <a:lstStyle/>
          <a:p>
            <a:r>
              <a:rPr lang="fr-FR" sz="1600" dirty="0">
                <a:solidFill>
                  <a:schemeClr val="tx2"/>
                </a:solidFill>
              </a:rPr>
              <a:t>Phase 1 : </a:t>
            </a:r>
            <a:r>
              <a:rPr lang="fr-FR" sz="1600" dirty="0">
                <a:highlight>
                  <a:srgbClr val="00FF00"/>
                </a:highlight>
              </a:rPr>
              <a:t>OK</a:t>
            </a:r>
          </a:p>
          <a:p>
            <a:r>
              <a:rPr lang="fr-FR" sz="1600" dirty="0"/>
              <a:t>Protocole enregistré </a:t>
            </a:r>
            <a:r>
              <a:rPr lang="fr-FR" sz="1600" dirty="0" err="1"/>
              <a:t>Prospero</a:t>
            </a:r>
            <a:r>
              <a:rPr lang="fr-FR" sz="1600" dirty="0"/>
              <a:t> / soumis pour publication</a:t>
            </a:r>
          </a:p>
          <a:p>
            <a:r>
              <a:rPr lang="fr-FR" sz="1600" dirty="0"/>
              <a:t>Analyse finie / article en cours d’écriture</a:t>
            </a:r>
          </a:p>
        </p:txBody>
      </p:sp>
      <p:sp>
        <p:nvSpPr>
          <p:cNvPr id="7" name="ZoneTexte 6">
            <a:extLst>
              <a:ext uri="{FF2B5EF4-FFF2-40B4-BE49-F238E27FC236}">
                <a16:creationId xmlns:a16="http://schemas.microsoft.com/office/drawing/2014/main" id="{F1FF1776-DB15-4193-A78A-99D0379E2893}"/>
              </a:ext>
            </a:extLst>
          </p:cNvPr>
          <p:cNvSpPr txBox="1"/>
          <p:nvPr/>
        </p:nvSpPr>
        <p:spPr>
          <a:xfrm>
            <a:off x="4572000" y="3185906"/>
            <a:ext cx="4595648" cy="1077218"/>
          </a:xfrm>
          <a:prstGeom prst="rect">
            <a:avLst/>
          </a:prstGeom>
          <a:noFill/>
        </p:spPr>
        <p:txBody>
          <a:bodyPr wrap="square" rtlCol="0">
            <a:spAutoFit/>
          </a:bodyPr>
          <a:lstStyle/>
          <a:p>
            <a:r>
              <a:rPr lang="fr-FR" sz="1600" dirty="0">
                <a:solidFill>
                  <a:schemeClr val="tx2"/>
                </a:solidFill>
              </a:rPr>
              <a:t>Phase 2 : </a:t>
            </a:r>
            <a:r>
              <a:rPr lang="fr-FR" sz="1600" dirty="0">
                <a:highlight>
                  <a:srgbClr val="FFCC00"/>
                </a:highlight>
              </a:rPr>
              <a:t>En cours</a:t>
            </a:r>
          </a:p>
          <a:p>
            <a:r>
              <a:rPr lang="fr-FR" sz="1600" dirty="0"/>
              <a:t>Avis comité éthique CNGE </a:t>
            </a:r>
            <a:r>
              <a:rPr lang="fr-FR" sz="1600" dirty="0">
                <a:highlight>
                  <a:srgbClr val="00FF00"/>
                </a:highlight>
              </a:rPr>
              <a:t>OK</a:t>
            </a:r>
            <a:endParaRPr lang="fr-FR" sz="1600" dirty="0"/>
          </a:p>
          <a:p>
            <a:r>
              <a:rPr lang="fr-FR" sz="1600" dirty="0"/>
              <a:t>Recrutement des participantes (N=8) </a:t>
            </a:r>
            <a:r>
              <a:rPr lang="fr-FR" sz="1600" dirty="0">
                <a:highlight>
                  <a:srgbClr val="00FF00"/>
                </a:highlight>
              </a:rPr>
              <a:t>OK</a:t>
            </a:r>
          </a:p>
          <a:p>
            <a:r>
              <a:rPr lang="fr-FR" sz="1600" dirty="0" err="1"/>
              <a:t>Photovoice</a:t>
            </a:r>
            <a:r>
              <a:rPr lang="fr-FR" sz="1600" dirty="0"/>
              <a:t>/entretien </a:t>
            </a:r>
            <a:r>
              <a:rPr lang="fr-FR" sz="1600" dirty="0">
                <a:highlight>
                  <a:srgbClr val="FFCC00"/>
                </a:highlight>
              </a:rPr>
              <a:t>En cours</a:t>
            </a:r>
          </a:p>
        </p:txBody>
      </p:sp>
      <p:sp>
        <p:nvSpPr>
          <p:cNvPr id="8" name="ZoneTexte 7">
            <a:extLst>
              <a:ext uri="{FF2B5EF4-FFF2-40B4-BE49-F238E27FC236}">
                <a16:creationId xmlns:a16="http://schemas.microsoft.com/office/drawing/2014/main" id="{DCDD6148-3C69-4377-BB33-8D2625520C85}"/>
              </a:ext>
            </a:extLst>
          </p:cNvPr>
          <p:cNvSpPr txBox="1"/>
          <p:nvPr/>
        </p:nvSpPr>
        <p:spPr>
          <a:xfrm>
            <a:off x="4567171" y="1465151"/>
            <a:ext cx="4392488" cy="584775"/>
          </a:xfrm>
          <a:prstGeom prst="rect">
            <a:avLst/>
          </a:prstGeom>
          <a:noFill/>
        </p:spPr>
        <p:txBody>
          <a:bodyPr wrap="square" rtlCol="0">
            <a:spAutoFit/>
          </a:bodyPr>
          <a:lstStyle/>
          <a:p>
            <a:r>
              <a:rPr lang="fr-FR" sz="1600" dirty="0"/>
              <a:t>Inscription thèse Université Lisa : </a:t>
            </a:r>
            <a:r>
              <a:rPr lang="fr-FR" sz="1600" dirty="0">
                <a:highlight>
                  <a:srgbClr val="00FF00"/>
                </a:highlight>
              </a:rPr>
              <a:t>OK</a:t>
            </a:r>
          </a:p>
          <a:p>
            <a:r>
              <a:rPr lang="fr-FR" sz="1600" dirty="0"/>
              <a:t>Equipe EQUITY – partenaire du projet</a:t>
            </a:r>
          </a:p>
        </p:txBody>
      </p:sp>
      <p:pic>
        <p:nvPicPr>
          <p:cNvPr id="3" name="Image 2">
            <a:extLst>
              <a:ext uri="{FF2B5EF4-FFF2-40B4-BE49-F238E27FC236}">
                <a16:creationId xmlns:a16="http://schemas.microsoft.com/office/drawing/2014/main" id="{4BF3C9F1-6B28-4A68-B95D-0EBA4C33148D}"/>
              </a:ext>
            </a:extLst>
          </p:cNvPr>
          <p:cNvPicPr>
            <a:picLocks noChangeAspect="1"/>
          </p:cNvPicPr>
          <p:nvPr/>
        </p:nvPicPr>
        <p:blipFill>
          <a:blip r:embed="rId2"/>
          <a:stretch>
            <a:fillRect/>
          </a:stretch>
        </p:blipFill>
        <p:spPr>
          <a:xfrm>
            <a:off x="467544" y="1634486"/>
            <a:ext cx="3779848" cy="2808213"/>
          </a:xfrm>
          <a:prstGeom prst="rect">
            <a:avLst/>
          </a:prstGeom>
        </p:spPr>
      </p:pic>
      <p:sp>
        <p:nvSpPr>
          <p:cNvPr id="4" name="Espace réservé du numéro de diapositive 3">
            <a:extLst>
              <a:ext uri="{FF2B5EF4-FFF2-40B4-BE49-F238E27FC236}">
                <a16:creationId xmlns:a16="http://schemas.microsoft.com/office/drawing/2014/main" id="{44107D38-1BCA-BAAD-2149-DC9CFB36D681}"/>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45</a:t>
            </a:fld>
            <a:endParaRPr lang="fr-FR" dirty="0"/>
          </a:p>
        </p:txBody>
      </p:sp>
      <p:sp>
        <p:nvSpPr>
          <p:cNvPr id="5" name="Espace réservé de la date 2">
            <a:extLst>
              <a:ext uri="{FF2B5EF4-FFF2-40B4-BE49-F238E27FC236}">
                <a16:creationId xmlns:a16="http://schemas.microsoft.com/office/drawing/2014/main" id="{04290AA1-88F1-82AD-2796-84A38A30D6B1}"/>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9" name="Groupe 8">
            <a:extLst>
              <a:ext uri="{FF2B5EF4-FFF2-40B4-BE49-F238E27FC236}">
                <a16:creationId xmlns:a16="http://schemas.microsoft.com/office/drawing/2014/main" id="{93084BE2-0FFD-1952-3097-03CF86BE2236}"/>
              </a:ext>
            </a:extLst>
          </p:cNvPr>
          <p:cNvGrpSpPr/>
          <p:nvPr/>
        </p:nvGrpSpPr>
        <p:grpSpPr>
          <a:xfrm>
            <a:off x="7426567" y="133568"/>
            <a:ext cx="1296143" cy="563678"/>
            <a:chOff x="6732240" y="279880"/>
            <a:chExt cx="1875765" cy="832712"/>
          </a:xfrm>
        </p:grpSpPr>
        <p:pic>
          <p:nvPicPr>
            <p:cNvPr id="10" name="Picture 2">
              <a:extLst>
                <a:ext uri="{FF2B5EF4-FFF2-40B4-BE49-F238E27FC236}">
                  <a16:creationId xmlns:a16="http://schemas.microsoft.com/office/drawing/2014/main" id="{F947FDEF-6742-4116-35EC-52848341F9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 descr="Résultat de recherche d'images pour &quot;université paul sabatier&quot;">
              <a:extLst>
                <a:ext uri="{FF2B5EF4-FFF2-40B4-BE49-F238E27FC236}">
                  <a16:creationId xmlns:a16="http://schemas.microsoft.com/office/drawing/2014/main" id="{C242F18D-A091-455B-DB4D-4AB793EB88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3B7AEF70-E8D1-3944-8A99-26F773E53EBC}"/>
                </a:ext>
              </a:extLst>
            </p:cNvPr>
            <p:cNvPicPr>
              <a:picLocks noChangeAspect="1"/>
            </p:cNvPicPr>
            <p:nvPr/>
          </p:nvPicPr>
          <p:blipFill>
            <a:blip r:embed="rId5"/>
            <a:stretch>
              <a:fillRect/>
            </a:stretch>
          </p:blipFill>
          <p:spPr>
            <a:xfrm>
              <a:off x="6732240" y="303213"/>
              <a:ext cx="727381" cy="715836"/>
            </a:xfrm>
            <a:prstGeom prst="rect">
              <a:avLst/>
            </a:prstGeom>
          </p:spPr>
        </p:pic>
      </p:grpSp>
      <p:sp>
        <p:nvSpPr>
          <p:cNvPr id="13" name="Titre 1">
            <a:extLst>
              <a:ext uri="{FF2B5EF4-FFF2-40B4-BE49-F238E27FC236}">
                <a16:creationId xmlns:a16="http://schemas.microsoft.com/office/drawing/2014/main" id="{DB0FEEA4-2B24-B844-DA83-26423BDC634C}"/>
              </a:ext>
            </a:extLst>
          </p:cNvPr>
          <p:cNvSpPr>
            <a:spLocks noGrp="1"/>
          </p:cNvSpPr>
          <p:nvPr>
            <p:ph type="title"/>
          </p:nvPr>
        </p:nvSpPr>
        <p:spPr>
          <a:xfrm>
            <a:off x="1835696" y="843558"/>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ENVOL</a:t>
            </a:r>
          </a:p>
        </p:txBody>
      </p:sp>
      <p:sp>
        <p:nvSpPr>
          <p:cNvPr id="17" name="Titre 4">
            <a:extLst>
              <a:ext uri="{FF2B5EF4-FFF2-40B4-BE49-F238E27FC236}">
                <a16:creationId xmlns:a16="http://schemas.microsoft.com/office/drawing/2014/main" id="{CEBCABAC-366A-0ED1-55D3-FB26EE9D5795}"/>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8" name="Rectangle 17">
            <a:extLst>
              <a:ext uri="{FF2B5EF4-FFF2-40B4-BE49-F238E27FC236}">
                <a16:creationId xmlns:a16="http://schemas.microsoft.com/office/drawing/2014/main" id="{656CDA7D-98E3-943C-7407-67BD4933C469}"/>
              </a:ext>
            </a:extLst>
          </p:cNvPr>
          <p:cNvSpPr/>
          <p:nvPr/>
        </p:nvSpPr>
        <p:spPr>
          <a:xfrm>
            <a:off x="317961" y="931615"/>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9" name="Rectangle 18">
            <a:extLst>
              <a:ext uri="{FF2B5EF4-FFF2-40B4-BE49-F238E27FC236}">
                <a16:creationId xmlns:a16="http://schemas.microsoft.com/office/drawing/2014/main" id="{4EE0AEC6-B21A-0AC9-C843-734DE66A34D6}"/>
              </a:ext>
            </a:extLst>
          </p:cNvPr>
          <p:cNvSpPr/>
          <p:nvPr/>
        </p:nvSpPr>
        <p:spPr>
          <a:xfrm>
            <a:off x="317961" y="1462549"/>
            <a:ext cx="8428632" cy="3077574"/>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2705576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485F3DB9-6B2A-4CA3-BBA2-DDD77EC916B4}"/>
              </a:ext>
            </a:extLst>
          </p:cNvPr>
          <p:cNvSpPr txBox="1">
            <a:spLocks/>
          </p:cNvSpPr>
          <p:nvPr/>
        </p:nvSpPr>
        <p:spPr>
          <a:xfrm>
            <a:off x="356705" y="1818107"/>
            <a:ext cx="6912768" cy="197778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sz="1600" dirty="0">
                <a:solidFill>
                  <a:schemeClr val="tx1"/>
                </a:solidFill>
                <a:ea typeface="Times New Roman" panose="02020603050405020304" pitchFamily="18" charset="0"/>
              </a:rPr>
              <a:t>Programme ICOPE (Soins Intégrés pour les Personnes Âgées)</a:t>
            </a:r>
          </a:p>
          <a:p>
            <a:pPr marL="635508" lvl="1" indent="-342900">
              <a:buFont typeface="Arial" panose="020B0604020202020204" pitchFamily="34" charset="0"/>
              <a:buChar char="•"/>
            </a:pPr>
            <a:r>
              <a:rPr lang="fr-FR" sz="1400" dirty="0">
                <a:solidFill>
                  <a:schemeClr val="tx1"/>
                </a:solidFill>
                <a:ea typeface="Times New Roman" panose="02020603050405020304" pitchFamily="18" charset="0"/>
              </a:rPr>
              <a:t>Programme de soins intégré porté par l’ OMS</a:t>
            </a:r>
          </a:p>
          <a:p>
            <a:pPr marL="635508" lvl="1" indent="-342900">
              <a:buFont typeface="Arial" panose="020B0604020202020204" pitchFamily="34" charset="0"/>
              <a:buChar char="•"/>
            </a:pPr>
            <a:r>
              <a:rPr lang="fr-FR" sz="1400" dirty="0">
                <a:solidFill>
                  <a:schemeClr val="tx1"/>
                </a:solidFill>
                <a:ea typeface="Times New Roman" panose="02020603050405020304" pitchFamily="18" charset="0"/>
              </a:rPr>
              <a:t>Destiné aux personnes de plus de 60 ans avec l’objectif de maintenir les fonctions intrinsèques et extrinsèques dans 6 domaines : </a:t>
            </a:r>
          </a:p>
          <a:p>
            <a:pPr marL="800100" lvl="1" indent="-342900">
              <a:buFont typeface="Courier New" panose="02070309020205020404" pitchFamily="49" charset="0"/>
              <a:buChar char="o"/>
            </a:pPr>
            <a:r>
              <a:rPr lang="fr-FR" sz="1100" dirty="0">
                <a:solidFill>
                  <a:schemeClr val="tx1"/>
                </a:solidFill>
                <a:ea typeface="Times New Roman" panose="02020603050405020304" pitchFamily="18" charset="0"/>
              </a:rPr>
              <a:t>	</a:t>
            </a:r>
            <a:r>
              <a:rPr lang="fr-FR" sz="1200" dirty="0">
                <a:solidFill>
                  <a:schemeClr val="tx1"/>
                </a:solidFill>
                <a:ea typeface="Times New Roman" panose="02020603050405020304" pitchFamily="18" charset="0"/>
              </a:rPr>
              <a:t>Mobilité / mémoire / nutrition / état psychologique / vision / audition</a:t>
            </a:r>
            <a:endParaRPr lang="fr-FR" sz="1200" dirty="0">
              <a:solidFill>
                <a:schemeClr val="tx1"/>
              </a:solidFill>
              <a:ea typeface="Calibri" panose="020F0502020204030204" pitchFamily="34" charset="0"/>
              <a:cs typeface="Times New Roman" panose="02020603050405020304" pitchFamily="18" charset="0"/>
            </a:endParaRPr>
          </a:p>
          <a:p>
            <a:pPr marL="0" indent="0">
              <a:buNone/>
            </a:pPr>
            <a:r>
              <a:rPr lang="fr-FR" sz="1600" dirty="0">
                <a:solidFill>
                  <a:schemeClr val="tx1"/>
                </a:solidFill>
                <a:ea typeface="Calibri" panose="020F0502020204030204" pitchFamily="34" charset="0"/>
                <a:cs typeface="Times New Roman" panose="02020603050405020304" pitchFamily="18" charset="0"/>
              </a:rPr>
              <a:t>Programme de </a:t>
            </a:r>
            <a:r>
              <a:rPr lang="fr-FR" sz="1600" b="1" dirty="0">
                <a:solidFill>
                  <a:schemeClr val="tx1"/>
                </a:solidFill>
                <a:ea typeface="Calibri" panose="020F0502020204030204" pitchFamily="34" charset="0"/>
                <a:cs typeface="Times New Roman" panose="02020603050405020304" pitchFamily="18" charset="0"/>
              </a:rPr>
              <a:t>prévention</a:t>
            </a:r>
            <a:r>
              <a:rPr lang="fr-FR" sz="1600" dirty="0">
                <a:solidFill>
                  <a:schemeClr val="tx1"/>
                </a:solidFill>
                <a:ea typeface="Calibri" panose="020F0502020204030204" pitchFamily="34" charset="0"/>
                <a:cs typeface="Times New Roman" panose="02020603050405020304" pitchFamily="18" charset="0"/>
              </a:rPr>
              <a:t> pour les patients vivant à domicile avec un plan de soins en fonction de l’évaluation de ces fonctions  </a:t>
            </a:r>
            <a:endParaRPr lang="fr-FR" sz="1200" dirty="0">
              <a:solidFill>
                <a:schemeClr val="tx1"/>
              </a:solidFill>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FE6A6268-EBEC-4356-9695-07BE051BC471}"/>
              </a:ext>
            </a:extLst>
          </p:cNvPr>
          <p:cNvPicPr>
            <a:picLocks noChangeAspect="1"/>
          </p:cNvPicPr>
          <p:nvPr/>
        </p:nvPicPr>
        <p:blipFill>
          <a:blip r:embed="rId2"/>
          <a:stretch>
            <a:fillRect/>
          </a:stretch>
        </p:blipFill>
        <p:spPr>
          <a:xfrm>
            <a:off x="7291018" y="2518754"/>
            <a:ext cx="859152" cy="1114443"/>
          </a:xfrm>
          <a:prstGeom prst="rect">
            <a:avLst/>
          </a:prstGeom>
        </p:spPr>
      </p:pic>
      <p:sp>
        <p:nvSpPr>
          <p:cNvPr id="7" name="ZoneTexte 6">
            <a:extLst>
              <a:ext uri="{FF2B5EF4-FFF2-40B4-BE49-F238E27FC236}">
                <a16:creationId xmlns:a16="http://schemas.microsoft.com/office/drawing/2014/main" id="{B900A0DE-6799-488B-B150-15C255BDFBF6}"/>
              </a:ext>
            </a:extLst>
          </p:cNvPr>
          <p:cNvSpPr txBox="1"/>
          <p:nvPr/>
        </p:nvSpPr>
        <p:spPr>
          <a:xfrm>
            <a:off x="7149644" y="1722652"/>
            <a:ext cx="1559077" cy="738664"/>
          </a:xfrm>
          <a:prstGeom prst="rect">
            <a:avLst/>
          </a:prstGeom>
          <a:noFill/>
        </p:spPr>
        <p:txBody>
          <a:bodyPr wrap="square" rtlCol="0">
            <a:spAutoFit/>
          </a:bodyPr>
          <a:lstStyle/>
          <a:p>
            <a:r>
              <a:rPr lang="fr-FR" sz="1400" dirty="0"/>
              <a:t>Porteur</a:t>
            </a:r>
          </a:p>
          <a:p>
            <a:r>
              <a:rPr lang="fr-FR" sz="1400" dirty="0"/>
              <a:t>Bruno </a:t>
            </a:r>
            <a:r>
              <a:rPr lang="fr-FR" sz="1400" dirty="0" err="1"/>
              <a:t>Chicoulaa</a:t>
            </a:r>
            <a:r>
              <a:rPr lang="fr-FR" sz="1400" dirty="0"/>
              <a:t> </a:t>
            </a:r>
          </a:p>
          <a:p>
            <a:r>
              <a:rPr lang="fr-FR" sz="1400" dirty="0"/>
              <a:t>(MCU)</a:t>
            </a:r>
          </a:p>
        </p:txBody>
      </p:sp>
      <p:sp>
        <p:nvSpPr>
          <p:cNvPr id="8" name="Titre 1">
            <a:extLst>
              <a:ext uri="{FF2B5EF4-FFF2-40B4-BE49-F238E27FC236}">
                <a16:creationId xmlns:a16="http://schemas.microsoft.com/office/drawing/2014/main" id="{16556B8E-FDB5-4613-827B-E92743104A12}"/>
              </a:ext>
            </a:extLst>
          </p:cNvPr>
          <p:cNvSpPr>
            <a:spLocks noGrp="1"/>
          </p:cNvSpPr>
          <p:nvPr>
            <p:ph type="title"/>
          </p:nvPr>
        </p:nvSpPr>
        <p:spPr>
          <a:xfrm>
            <a:off x="1835696" y="1011223"/>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INEPPS</a:t>
            </a:r>
          </a:p>
        </p:txBody>
      </p:sp>
      <p:sp>
        <p:nvSpPr>
          <p:cNvPr id="3" name="Espace réservé du numéro de diapositive 3">
            <a:extLst>
              <a:ext uri="{FF2B5EF4-FFF2-40B4-BE49-F238E27FC236}">
                <a16:creationId xmlns:a16="http://schemas.microsoft.com/office/drawing/2014/main" id="{067B26A8-5CBB-317B-3EAF-4DCD6A5BC1DD}"/>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46</a:t>
            </a:fld>
            <a:endParaRPr lang="fr-FR" dirty="0"/>
          </a:p>
        </p:txBody>
      </p:sp>
      <p:sp>
        <p:nvSpPr>
          <p:cNvPr id="4" name="Espace réservé de la date 2">
            <a:extLst>
              <a:ext uri="{FF2B5EF4-FFF2-40B4-BE49-F238E27FC236}">
                <a16:creationId xmlns:a16="http://schemas.microsoft.com/office/drawing/2014/main" id="{7072645F-886A-D94F-03AF-FEDFECB5FFD9}"/>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9" name="Groupe 8">
            <a:extLst>
              <a:ext uri="{FF2B5EF4-FFF2-40B4-BE49-F238E27FC236}">
                <a16:creationId xmlns:a16="http://schemas.microsoft.com/office/drawing/2014/main" id="{3E0680AA-55E5-7C1C-1AA3-4AE12B698C03}"/>
              </a:ext>
            </a:extLst>
          </p:cNvPr>
          <p:cNvGrpSpPr/>
          <p:nvPr/>
        </p:nvGrpSpPr>
        <p:grpSpPr>
          <a:xfrm>
            <a:off x="7426567" y="133568"/>
            <a:ext cx="1296143" cy="563678"/>
            <a:chOff x="6732240" y="279880"/>
            <a:chExt cx="1875765" cy="832712"/>
          </a:xfrm>
        </p:grpSpPr>
        <p:pic>
          <p:nvPicPr>
            <p:cNvPr id="10" name="Picture 2">
              <a:extLst>
                <a:ext uri="{FF2B5EF4-FFF2-40B4-BE49-F238E27FC236}">
                  <a16:creationId xmlns:a16="http://schemas.microsoft.com/office/drawing/2014/main" id="{ECB3CC49-3D3A-AA60-D1C9-C86C55E16A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 descr="Résultat de recherche d'images pour &quot;université paul sabatier&quot;">
              <a:extLst>
                <a:ext uri="{FF2B5EF4-FFF2-40B4-BE49-F238E27FC236}">
                  <a16:creationId xmlns:a16="http://schemas.microsoft.com/office/drawing/2014/main" id="{72163898-45C7-C532-3D7D-288F400606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3113DC8F-9C54-DDFE-721C-720F63E88328}"/>
                </a:ext>
              </a:extLst>
            </p:cNvPr>
            <p:cNvPicPr>
              <a:picLocks noChangeAspect="1"/>
            </p:cNvPicPr>
            <p:nvPr/>
          </p:nvPicPr>
          <p:blipFill>
            <a:blip r:embed="rId5"/>
            <a:stretch>
              <a:fillRect/>
            </a:stretch>
          </p:blipFill>
          <p:spPr>
            <a:xfrm>
              <a:off x="6732240" y="303213"/>
              <a:ext cx="727381" cy="715836"/>
            </a:xfrm>
            <a:prstGeom prst="rect">
              <a:avLst/>
            </a:prstGeom>
          </p:spPr>
        </p:pic>
      </p:grpSp>
      <p:sp>
        <p:nvSpPr>
          <p:cNvPr id="13" name="Titre 4">
            <a:extLst>
              <a:ext uri="{FF2B5EF4-FFF2-40B4-BE49-F238E27FC236}">
                <a16:creationId xmlns:a16="http://schemas.microsoft.com/office/drawing/2014/main" id="{2318ADAD-AEF6-634E-97B3-D27592BB454C}"/>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7" name="Rectangle 16">
            <a:extLst>
              <a:ext uri="{FF2B5EF4-FFF2-40B4-BE49-F238E27FC236}">
                <a16:creationId xmlns:a16="http://schemas.microsoft.com/office/drawing/2014/main" id="{482B6B59-F5BC-0700-A146-07484EC57044}"/>
              </a:ext>
            </a:extLst>
          </p:cNvPr>
          <p:cNvSpPr/>
          <p:nvPr/>
        </p:nvSpPr>
        <p:spPr>
          <a:xfrm>
            <a:off x="315202" y="1101399"/>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8" name="Rectangle 17">
            <a:extLst>
              <a:ext uri="{FF2B5EF4-FFF2-40B4-BE49-F238E27FC236}">
                <a16:creationId xmlns:a16="http://schemas.microsoft.com/office/drawing/2014/main" id="{4082F3BC-1F76-B154-49C7-70018E9C63C9}"/>
              </a:ext>
            </a:extLst>
          </p:cNvPr>
          <p:cNvSpPr/>
          <p:nvPr/>
        </p:nvSpPr>
        <p:spPr>
          <a:xfrm>
            <a:off x="315202" y="1667472"/>
            <a:ext cx="8428632" cy="2307481"/>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1944274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8CD9FFB5-A4E5-49E8-ABC8-87DBB534B926}"/>
              </a:ext>
            </a:extLst>
          </p:cNvPr>
          <p:cNvSpPr txBox="1">
            <a:spLocks/>
          </p:cNvSpPr>
          <p:nvPr/>
        </p:nvSpPr>
        <p:spPr>
          <a:xfrm>
            <a:off x="358292" y="1439849"/>
            <a:ext cx="8246156" cy="329948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sz="1600" dirty="0">
                <a:solidFill>
                  <a:srgbClr val="000000"/>
                </a:solidFill>
                <a:ea typeface="Times New Roman" panose="02020603050405020304" pitchFamily="18" charset="0"/>
              </a:rPr>
              <a:t>Hypothèse :</a:t>
            </a:r>
          </a:p>
          <a:p>
            <a:pPr marL="800100" lvl="1" indent="-342900">
              <a:buFont typeface="Courier New" panose="02070309020205020404" pitchFamily="49" charset="0"/>
              <a:buChar char="o"/>
            </a:pPr>
            <a:r>
              <a:rPr lang="fr-FR" sz="1400" dirty="0">
                <a:solidFill>
                  <a:srgbClr val="000000"/>
                </a:solidFill>
                <a:ea typeface="Times New Roman" panose="02020603050405020304" pitchFamily="18" charset="0"/>
              </a:rPr>
              <a:t>Négociation avec le patient du PPS et modalités de coopération interprofessionnelles (dont certaines peut-être mises en place spécifiquement pour le programme ICOPE) influent sur réalisation des PPS à 1 an</a:t>
            </a:r>
            <a:endParaRPr lang="fr-FR" dirty="0">
              <a:solidFill>
                <a:srgbClr val="000000"/>
              </a:solidFill>
              <a:ea typeface="Times New Roman" panose="02020603050405020304" pitchFamily="18" charset="0"/>
            </a:endParaRPr>
          </a:p>
          <a:p>
            <a:pPr marL="0" indent="0">
              <a:buNone/>
            </a:pPr>
            <a:r>
              <a:rPr lang="fr-FR" sz="1600" dirty="0">
                <a:solidFill>
                  <a:srgbClr val="000000"/>
                </a:solidFill>
                <a:ea typeface="Times New Roman" panose="02020603050405020304" pitchFamily="18" charset="0"/>
                <a:cs typeface="Times New Roman" panose="02020603050405020304" pitchFamily="18" charset="0"/>
              </a:rPr>
              <a:t>Objectif principal :</a:t>
            </a:r>
          </a:p>
          <a:p>
            <a:pPr marL="800100" lvl="1" indent="-342900">
              <a:buFont typeface="Courier New" panose="02070309020205020404" pitchFamily="49" charset="0"/>
              <a:buChar char="o"/>
            </a:pPr>
            <a:r>
              <a:rPr lang="fr-FR" sz="1400" dirty="0">
                <a:solidFill>
                  <a:srgbClr val="000000"/>
                </a:solidFill>
                <a:ea typeface="Times New Roman" panose="02020603050405020304" pitchFamily="18" charset="0"/>
                <a:cs typeface="Times New Roman" panose="02020603050405020304" pitchFamily="18" charset="0"/>
              </a:rPr>
              <a:t>Evaluer la faisabilité de la mise en place du programme ICOPE sur le nombre et le contenu des PPS réalisés à 1 an</a:t>
            </a:r>
            <a:endParaRPr lang="fr-FR" dirty="0">
              <a:ea typeface="Calibri" panose="020F0502020204030204" pitchFamily="34" charset="0"/>
              <a:cs typeface="Times New Roman" panose="02020603050405020304" pitchFamily="18" charset="0"/>
            </a:endParaRPr>
          </a:p>
          <a:p>
            <a:pPr marL="0" indent="0" algn="just">
              <a:buNone/>
            </a:pPr>
            <a:r>
              <a:rPr lang="fr-FR" sz="1600" dirty="0">
                <a:solidFill>
                  <a:srgbClr val="000000"/>
                </a:solidFill>
                <a:ea typeface="Times New Roman" panose="02020603050405020304" pitchFamily="18" charset="0"/>
                <a:cs typeface="Times New Roman" panose="02020603050405020304" pitchFamily="18" charset="0"/>
              </a:rPr>
              <a:t>Objectifs secondaires :</a:t>
            </a:r>
          </a:p>
          <a:p>
            <a:pPr marL="800100" lvl="1" indent="-342900" algn="just">
              <a:buFont typeface="Courier New" panose="02070309020205020404" pitchFamily="49" charset="0"/>
              <a:buChar char="o"/>
            </a:pPr>
            <a:r>
              <a:rPr lang="fr-FR" sz="1400" dirty="0">
                <a:solidFill>
                  <a:srgbClr val="000000"/>
                </a:solidFill>
                <a:ea typeface="Times New Roman" panose="02020603050405020304" pitchFamily="18" charset="0"/>
                <a:cs typeface="Times New Roman" panose="02020603050405020304" pitchFamily="18" charset="0"/>
              </a:rPr>
              <a:t> Explorer les modalités de coopération interprofessionnelles mises en place par les acteurs de soins primaires et leur influence sur la réalisation des PPS</a:t>
            </a:r>
            <a:endParaRPr lang="fr-FR" sz="1400" dirty="0">
              <a:ea typeface="Times New Roman" panose="02020603050405020304" pitchFamily="18" charset="0"/>
              <a:cs typeface="Times New Roman" panose="02020603050405020304" pitchFamily="18" charset="0"/>
            </a:endParaRPr>
          </a:p>
          <a:p>
            <a:pPr marL="800100" lvl="1" indent="-342900" algn="just">
              <a:buFont typeface="Courier New" panose="02070309020205020404" pitchFamily="49" charset="0"/>
              <a:buChar char="o"/>
            </a:pPr>
            <a:r>
              <a:rPr lang="fr-FR" sz="1400" dirty="0">
                <a:solidFill>
                  <a:srgbClr val="000000"/>
                </a:solidFill>
                <a:ea typeface="Times New Roman" panose="02020603050405020304" pitchFamily="18" charset="0"/>
                <a:cs typeface="Times New Roman" panose="02020603050405020304" pitchFamily="18" charset="0"/>
              </a:rPr>
              <a:t> Explorer les déterminants de la négociation du PPS entre médecin et patient</a:t>
            </a:r>
            <a:endParaRPr lang="fr-FR" sz="1400" dirty="0">
              <a:ea typeface="Times New Roman" panose="02020603050405020304" pitchFamily="18" charset="0"/>
              <a:cs typeface="Times New Roman" panose="02020603050405020304" pitchFamily="18" charset="0"/>
            </a:endParaRPr>
          </a:p>
          <a:p>
            <a:pPr marL="800100" lvl="1" indent="-342900" algn="just">
              <a:buFont typeface="Courier New" panose="02070309020205020404" pitchFamily="49" charset="0"/>
              <a:buChar char="o"/>
            </a:pPr>
            <a:r>
              <a:rPr lang="fr-FR" sz="1400" dirty="0">
                <a:solidFill>
                  <a:srgbClr val="000000"/>
                </a:solidFill>
                <a:ea typeface="Times New Roman" panose="02020603050405020304" pitchFamily="18" charset="0"/>
                <a:cs typeface="Times New Roman" panose="02020603050405020304" pitchFamily="18" charset="0"/>
              </a:rPr>
              <a:t>D’évaluer le nombre de patients ayant accès à la filière de deuxième ligne en gériatrie</a:t>
            </a:r>
            <a:endParaRPr lang="fr-FR" sz="1400" dirty="0">
              <a:solidFill>
                <a:srgbClr val="000000"/>
              </a:solidFill>
              <a:ea typeface="Calibri" panose="020F0502020204030204" pitchFamily="34" charset="0"/>
              <a:cs typeface="Times New Roman" panose="02020603050405020304" pitchFamily="18" charset="0"/>
            </a:endParaRPr>
          </a:p>
        </p:txBody>
      </p:sp>
      <p:sp>
        <p:nvSpPr>
          <p:cNvPr id="3" name="Espace réservé du numéro de diapositive 3">
            <a:extLst>
              <a:ext uri="{FF2B5EF4-FFF2-40B4-BE49-F238E27FC236}">
                <a16:creationId xmlns:a16="http://schemas.microsoft.com/office/drawing/2014/main" id="{B6F7758A-FCC2-D321-CF49-1472B9FD1794}"/>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47</a:t>
            </a:fld>
            <a:endParaRPr lang="fr-FR" dirty="0"/>
          </a:p>
        </p:txBody>
      </p:sp>
      <p:sp>
        <p:nvSpPr>
          <p:cNvPr id="4" name="Espace réservé de la date 2">
            <a:extLst>
              <a:ext uri="{FF2B5EF4-FFF2-40B4-BE49-F238E27FC236}">
                <a16:creationId xmlns:a16="http://schemas.microsoft.com/office/drawing/2014/main" id="{A1A58350-BD94-7D28-E031-316B23AC21F2}"/>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6" name="Groupe 5">
            <a:extLst>
              <a:ext uri="{FF2B5EF4-FFF2-40B4-BE49-F238E27FC236}">
                <a16:creationId xmlns:a16="http://schemas.microsoft.com/office/drawing/2014/main" id="{48827CF5-7AB7-654A-2907-262273241E61}"/>
              </a:ext>
            </a:extLst>
          </p:cNvPr>
          <p:cNvGrpSpPr/>
          <p:nvPr/>
        </p:nvGrpSpPr>
        <p:grpSpPr>
          <a:xfrm>
            <a:off x="7426567" y="133568"/>
            <a:ext cx="1296143" cy="563678"/>
            <a:chOff x="6732240" y="279880"/>
            <a:chExt cx="1875765" cy="832712"/>
          </a:xfrm>
        </p:grpSpPr>
        <p:pic>
          <p:nvPicPr>
            <p:cNvPr id="7" name="Picture 2">
              <a:extLst>
                <a:ext uri="{FF2B5EF4-FFF2-40B4-BE49-F238E27FC236}">
                  <a16:creationId xmlns:a16="http://schemas.microsoft.com/office/drawing/2014/main" id="{975F6B35-EE4B-27E1-0980-9B574FA985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2" descr="Résultat de recherche d'images pour &quot;université paul sabatier&quot;">
              <a:extLst>
                <a:ext uri="{FF2B5EF4-FFF2-40B4-BE49-F238E27FC236}">
                  <a16:creationId xmlns:a16="http://schemas.microsoft.com/office/drawing/2014/main" id="{DC4DED29-E0D5-873E-CB1C-F35F8FA12E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7FAAF12-BD27-B5E5-BBD7-2A4DFDC4B61F}"/>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0" name="Titre 4">
            <a:extLst>
              <a:ext uri="{FF2B5EF4-FFF2-40B4-BE49-F238E27FC236}">
                <a16:creationId xmlns:a16="http://schemas.microsoft.com/office/drawing/2014/main" id="{5C44FC12-4163-FD89-AFCB-218743114575}"/>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1" name="Titre 1">
            <a:extLst>
              <a:ext uri="{FF2B5EF4-FFF2-40B4-BE49-F238E27FC236}">
                <a16:creationId xmlns:a16="http://schemas.microsoft.com/office/drawing/2014/main" id="{9CE8E7D3-6585-D355-7A0A-9E6F6820F80B}"/>
              </a:ext>
            </a:extLst>
          </p:cNvPr>
          <p:cNvSpPr>
            <a:spLocks noGrp="1"/>
          </p:cNvSpPr>
          <p:nvPr>
            <p:ph type="title"/>
          </p:nvPr>
        </p:nvSpPr>
        <p:spPr>
          <a:xfrm>
            <a:off x="1835696" y="771550"/>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INEPPS</a:t>
            </a:r>
          </a:p>
        </p:txBody>
      </p:sp>
      <p:sp>
        <p:nvSpPr>
          <p:cNvPr id="12" name="Rectangle 11">
            <a:extLst>
              <a:ext uri="{FF2B5EF4-FFF2-40B4-BE49-F238E27FC236}">
                <a16:creationId xmlns:a16="http://schemas.microsoft.com/office/drawing/2014/main" id="{B47D3E2F-7D4B-CFA9-82A4-081DCAE9BF62}"/>
              </a:ext>
            </a:extLst>
          </p:cNvPr>
          <p:cNvSpPr/>
          <p:nvPr/>
        </p:nvSpPr>
        <p:spPr>
          <a:xfrm>
            <a:off x="315202" y="861726"/>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3" name="Rectangle 12">
            <a:extLst>
              <a:ext uri="{FF2B5EF4-FFF2-40B4-BE49-F238E27FC236}">
                <a16:creationId xmlns:a16="http://schemas.microsoft.com/office/drawing/2014/main" id="{146014E8-BBA0-7374-1178-F17E6FA25A72}"/>
              </a:ext>
            </a:extLst>
          </p:cNvPr>
          <p:cNvSpPr/>
          <p:nvPr/>
        </p:nvSpPr>
        <p:spPr>
          <a:xfrm>
            <a:off x="326001" y="1395197"/>
            <a:ext cx="8428632" cy="3251901"/>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52711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43B21C73-741E-4BB1-9955-A9CA657D43BF}"/>
              </a:ext>
            </a:extLst>
          </p:cNvPr>
          <p:cNvSpPr txBox="1">
            <a:spLocks/>
          </p:cNvSpPr>
          <p:nvPr/>
        </p:nvSpPr>
        <p:spPr>
          <a:xfrm>
            <a:off x="391392" y="1372717"/>
            <a:ext cx="8141047" cy="3528392"/>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fr-FR" sz="1600" dirty="0">
                <a:solidFill>
                  <a:srgbClr val="000000"/>
                </a:solidFill>
                <a:ea typeface="Calibri" panose="020F0502020204030204" pitchFamily="34" charset="0"/>
                <a:cs typeface="Times New Roman" panose="02020603050405020304" pitchFamily="18" charset="0"/>
              </a:rPr>
              <a:t>Méthodologie mixte            </a:t>
            </a:r>
          </a:p>
          <a:p>
            <a:pPr marL="914400" lvl="1" indent="-457200" algn="just">
              <a:buFont typeface="Courier New" panose="02070309020205020404" pitchFamily="49" charset="0"/>
              <a:buChar char="o"/>
            </a:pPr>
            <a:r>
              <a:rPr lang="fr-FR" sz="1400" dirty="0">
                <a:solidFill>
                  <a:srgbClr val="000000"/>
                </a:solidFill>
                <a:ea typeface="Calibri" panose="020F0502020204030204" pitchFamily="34" charset="0"/>
                <a:cs typeface="Times New Roman" panose="02020603050405020304" pitchFamily="18" charset="0"/>
              </a:rPr>
              <a:t>Cohorte prospective (PPS réalisés à 1 an)</a:t>
            </a:r>
          </a:p>
          <a:p>
            <a:pPr marL="914400" lvl="1" indent="-457200" algn="just">
              <a:buFont typeface="Courier New" panose="02070309020205020404" pitchFamily="49" charset="0"/>
              <a:buChar char="o"/>
            </a:pPr>
            <a:r>
              <a:rPr lang="fr-FR" sz="1400" dirty="0">
                <a:solidFill>
                  <a:srgbClr val="000000"/>
                </a:solidFill>
                <a:ea typeface="Calibri" panose="020F0502020204030204" pitchFamily="34" charset="0"/>
                <a:cs typeface="Times New Roman" panose="02020603050405020304" pitchFamily="18" charset="0"/>
              </a:rPr>
              <a:t>Enquête par questionnaire (modalités d’organisation </a:t>
            </a:r>
            <a:r>
              <a:rPr lang="fr-FR" sz="1400" dirty="0" err="1">
                <a:solidFill>
                  <a:srgbClr val="000000"/>
                </a:solidFill>
                <a:ea typeface="Calibri" panose="020F0502020204030204" pitchFamily="34" charset="0"/>
                <a:cs typeface="Times New Roman" panose="02020603050405020304" pitchFamily="18" charset="0"/>
              </a:rPr>
              <a:t>pluripro</a:t>
            </a:r>
            <a:r>
              <a:rPr lang="fr-FR" sz="1400" dirty="0">
                <a:solidFill>
                  <a:srgbClr val="000000"/>
                </a:solidFill>
                <a:ea typeface="Calibri" panose="020F0502020204030204" pitchFamily="34" charset="0"/>
                <a:cs typeface="Times New Roman" panose="02020603050405020304" pitchFamily="18" charset="0"/>
              </a:rPr>
              <a:t>)</a:t>
            </a:r>
          </a:p>
          <a:p>
            <a:pPr marL="914400" lvl="1" indent="-457200" algn="just">
              <a:buFont typeface="Courier New" panose="02070309020205020404" pitchFamily="49" charset="0"/>
              <a:buChar char="o"/>
            </a:pPr>
            <a:r>
              <a:rPr lang="fr-FR" sz="1400" dirty="0">
                <a:solidFill>
                  <a:srgbClr val="000000"/>
                </a:solidFill>
                <a:ea typeface="Calibri" panose="020F0502020204030204" pitchFamily="34" charset="0"/>
                <a:cs typeface="Times New Roman" panose="02020603050405020304" pitchFamily="18" charset="0"/>
              </a:rPr>
              <a:t>Volets d’enquête qualitative (orga </a:t>
            </a:r>
            <a:r>
              <a:rPr lang="fr-FR" sz="1400" dirty="0" err="1">
                <a:solidFill>
                  <a:srgbClr val="000000"/>
                </a:solidFill>
                <a:ea typeface="Calibri" panose="020F0502020204030204" pitchFamily="34" charset="0"/>
                <a:cs typeface="Times New Roman" panose="02020603050405020304" pitchFamily="18" charset="0"/>
              </a:rPr>
              <a:t>pluripro</a:t>
            </a:r>
            <a:r>
              <a:rPr lang="fr-FR" sz="1400" dirty="0">
                <a:solidFill>
                  <a:srgbClr val="000000"/>
                </a:solidFill>
                <a:ea typeface="Calibri" panose="020F0502020204030204" pitchFamily="34" charset="0"/>
                <a:cs typeface="Times New Roman" panose="02020603050405020304" pitchFamily="18" charset="0"/>
              </a:rPr>
              <a:t> + négociation du PPS avec le patient)</a:t>
            </a:r>
          </a:p>
          <a:p>
            <a:pPr marL="0" indent="0" algn="just">
              <a:buNone/>
            </a:pPr>
            <a:r>
              <a:rPr lang="fr-FR" sz="1600" dirty="0">
                <a:solidFill>
                  <a:srgbClr val="000000"/>
                </a:solidFill>
                <a:ea typeface="Calibri" panose="020F0502020204030204" pitchFamily="34" charset="0"/>
                <a:cs typeface="Times New Roman" panose="02020603050405020304" pitchFamily="18" charset="0"/>
              </a:rPr>
              <a:t>Recrutement </a:t>
            </a:r>
          </a:p>
          <a:p>
            <a:pPr marL="914400" lvl="1" indent="-457200" algn="just">
              <a:buFont typeface="Courier New" panose="02070309020205020404" pitchFamily="49" charset="0"/>
              <a:buChar char="o"/>
            </a:pPr>
            <a:r>
              <a:rPr lang="fr-FR" sz="1400" dirty="0">
                <a:solidFill>
                  <a:srgbClr val="000000"/>
                </a:solidFill>
                <a:ea typeface="Times New Roman" panose="02020603050405020304" pitchFamily="18" charset="0"/>
              </a:rPr>
              <a:t>MG du réseau d’investigateurs en médecine générale d’Occitanie (RIMG)</a:t>
            </a:r>
          </a:p>
          <a:p>
            <a:pPr marL="914400" lvl="1" indent="-457200" algn="just">
              <a:buFont typeface="Courier New" panose="02070309020205020404" pitchFamily="49" charset="0"/>
              <a:buChar char="o"/>
            </a:pPr>
            <a:r>
              <a:rPr lang="fr-FR" sz="1400" dirty="0">
                <a:solidFill>
                  <a:srgbClr val="000000"/>
                </a:solidFill>
                <a:ea typeface="Times New Roman" panose="02020603050405020304" pitchFamily="18" charset="0"/>
              </a:rPr>
              <a:t>Travaillant dans un cabinet de groupe (au moins 3 MG) ou centre de santé ou MSP(U) travaillant en pluri pro</a:t>
            </a:r>
          </a:p>
          <a:p>
            <a:pPr marL="914400" lvl="1" indent="-457200" algn="just">
              <a:buFont typeface="Courier New" panose="02070309020205020404" pitchFamily="49" charset="0"/>
              <a:buChar char="o"/>
            </a:pPr>
            <a:r>
              <a:rPr lang="fr-FR" sz="1400" dirty="0">
                <a:solidFill>
                  <a:srgbClr val="000000"/>
                </a:solidFill>
                <a:ea typeface="Times New Roman" panose="02020603050405020304" pitchFamily="18" charset="0"/>
              </a:rPr>
              <a:t>Etant formé au programme ICOPE ou acceptant d’être formé </a:t>
            </a:r>
          </a:p>
          <a:p>
            <a:pPr marL="914400" lvl="1" indent="-457200" algn="just">
              <a:buFont typeface="Courier New" panose="02070309020205020404" pitchFamily="49" charset="0"/>
              <a:buChar char="o"/>
            </a:pPr>
            <a:r>
              <a:rPr lang="fr-FR" sz="1400" dirty="0">
                <a:solidFill>
                  <a:srgbClr val="000000"/>
                </a:solidFill>
                <a:ea typeface="Times New Roman" panose="02020603050405020304" pitchFamily="18" charset="0"/>
              </a:rPr>
              <a:t>Consentants à participer et au recueil de leurs données</a:t>
            </a:r>
            <a:endParaRPr lang="fr-FR" sz="1100" dirty="0">
              <a:solidFill>
                <a:srgbClr val="000000"/>
              </a:solidFill>
              <a:ea typeface="Times New Roman" panose="02020603050405020304" pitchFamily="18" charset="0"/>
            </a:endParaRPr>
          </a:p>
          <a:p>
            <a:pPr marL="0" indent="0" algn="just">
              <a:buNone/>
            </a:pPr>
            <a:r>
              <a:rPr lang="fr-FR" sz="1600" dirty="0">
                <a:solidFill>
                  <a:srgbClr val="000000"/>
                </a:solidFill>
                <a:ea typeface="Calibri" panose="020F0502020204030204" pitchFamily="34" charset="0"/>
                <a:cs typeface="Times New Roman" panose="02020603050405020304" pitchFamily="18" charset="0"/>
              </a:rPr>
              <a:t>Inclusion de tous les patients ayant été repérés au step2 d’ICOPE (NSN 300)</a:t>
            </a:r>
          </a:p>
          <a:p>
            <a:pPr marL="0" indent="0" algn="just">
              <a:buNone/>
            </a:pPr>
            <a:r>
              <a:rPr lang="fr-FR" sz="1600" dirty="0">
                <a:solidFill>
                  <a:srgbClr val="000000"/>
                </a:solidFill>
                <a:ea typeface="Calibri" panose="020F0502020204030204" pitchFamily="34" charset="0"/>
                <a:cs typeface="Times New Roman" panose="02020603050405020304" pitchFamily="18" charset="0"/>
              </a:rPr>
              <a:t>Suivi patient : 1 an / Durée étude : 2 ans</a:t>
            </a:r>
            <a:endParaRPr lang="fr-FR" dirty="0"/>
          </a:p>
          <a:p>
            <a:endParaRPr lang="fr-FR" dirty="0"/>
          </a:p>
        </p:txBody>
      </p:sp>
      <p:sp>
        <p:nvSpPr>
          <p:cNvPr id="3" name="Espace réservé du numéro de diapositive 3">
            <a:extLst>
              <a:ext uri="{FF2B5EF4-FFF2-40B4-BE49-F238E27FC236}">
                <a16:creationId xmlns:a16="http://schemas.microsoft.com/office/drawing/2014/main" id="{6B333525-0695-9920-64E3-C315D2C5D984}"/>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48</a:t>
            </a:fld>
            <a:endParaRPr lang="fr-FR" dirty="0"/>
          </a:p>
        </p:txBody>
      </p:sp>
      <p:sp>
        <p:nvSpPr>
          <p:cNvPr id="4" name="Espace réservé de la date 2">
            <a:extLst>
              <a:ext uri="{FF2B5EF4-FFF2-40B4-BE49-F238E27FC236}">
                <a16:creationId xmlns:a16="http://schemas.microsoft.com/office/drawing/2014/main" id="{7486547A-EBD1-572A-ECBD-6724426E0A4F}"/>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6" name="Groupe 5">
            <a:extLst>
              <a:ext uri="{FF2B5EF4-FFF2-40B4-BE49-F238E27FC236}">
                <a16:creationId xmlns:a16="http://schemas.microsoft.com/office/drawing/2014/main" id="{87545164-2E80-8D71-BFA4-9D8EE49EFC3F}"/>
              </a:ext>
            </a:extLst>
          </p:cNvPr>
          <p:cNvGrpSpPr/>
          <p:nvPr/>
        </p:nvGrpSpPr>
        <p:grpSpPr>
          <a:xfrm>
            <a:off x="7426567" y="133568"/>
            <a:ext cx="1296143" cy="563678"/>
            <a:chOff x="6732240" y="279880"/>
            <a:chExt cx="1875765" cy="832712"/>
          </a:xfrm>
        </p:grpSpPr>
        <p:pic>
          <p:nvPicPr>
            <p:cNvPr id="7" name="Picture 2">
              <a:extLst>
                <a:ext uri="{FF2B5EF4-FFF2-40B4-BE49-F238E27FC236}">
                  <a16:creationId xmlns:a16="http://schemas.microsoft.com/office/drawing/2014/main" id="{A632CE5C-F8E6-843F-B0E9-AC55AA000A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2" descr="Résultat de recherche d'images pour &quot;université paul sabatier&quot;">
              <a:extLst>
                <a:ext uri="{FF2B5EF4-FFF2-40B4-BE49-F238E27FC236}">
                  <a16:creationId xmlns:a16="http://schemas.microsoft.com/office/drawing/2014/main" id="{CFC22073-D2F0-AAC0-2437-A3C14C397B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0B55FE49-85B8-7A6D-3460-0A28131ACE3B}"/>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0" name="Titre 4">
            <a:extLst>
              <a:ext uri="{FF2B5EF4-FFF2-40B4-BE49-F238E27FC236}">
                <a16:creationId xmlns:a16="http://schemas.microsoft.com/office/drawing/2014/main" id="{9BE039E2-AF0A-3206-9904-090C33B94D6A}"/>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1" name="Titre 1">
            <a:extLst>
              <a:ext uri="{FF2B5EF4-FFF2-40B4-BE49-F238E27FC236}">
                <a16:creationId xmlns:a16="http://schemas.microsoft.com/office/drawing/2014/main" id="{4CAFEB53-4158-7DE5-EF97-851265FCEA6A}"/>
              </a:ext>
            </a:extLst>
          </p:cNvPr>
          <p:cNvSpPr>
            <a:spLocks noGrp="1"/>
          </p:cNvSpPr>
          <p:nvPr>
            <p:ph type="title"/>
          </p:nvPr>
        </p:nvSpPr>
        <p:spPr>
          <a:xfrm>
            <a:off x="1835696" y="771550"/>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INEPPS</a:t>
            </a:r>
          </a:p>
        </p:txBody>
      </p:sp>
      <p:sp>
        <p:nvSpPr>
          <p:cNvPr id="12" name="Rectangle 11">
            <a:extLst>
              <a:ext uri="{FF2B5EF4-FFF2-40B4-BE49-F238E27FC236}">
                <a16:creationId xmlns:a16="http://schemas.microsoft.com/office/drawing/2014/main" id="{51A7AC0D-751B-6647-A650-7601A33E4D83}"/>
              </a:ext>
            </a:extLst>
          </p:cNvPr>
          <p:cNvSpPr/>
          <p:nvPr/>
        </p:nvSpPr>
        <p:spPr>
          <a:xfrm>
            <a:off x="315202" y="861726"/>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3" name="Rectangle 12">
            <a:extLst>
              <a:ext uri="{FF2B5EF4-FFF2-40B4-BE49-F238E27FC236}">
                <a16:creationId xmlns:a16="http://schemas.microsoft.com/office/drawing/2014/main" id="{423E8F3E-C97E-1646-F89D-C94F448CF44E}"/>
              </a:ext>
            </a:extLst>
          </p:cNvPr>
          <p:cNvSpPr/>
          <p:nvPr/>
        </p:nvSpPr>
        <p:spPr>
          <a:xfrm>
            <a:off x="315202" y="1363339"/>
            <a:ext cx="8428632" cy="332791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69586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3">
            <a:extLst>
              <a:ext uri="{FF2B5EF4-FFF2-40B4-BE49-F238E27FC236}">
                <a16:creationId xmlns:a16="http://schemas.microsoft.com/office/drawing/2014/main" id="{D96112E6-2FCC-4D05-BDE9-D31F080E4278}"/>
              </a:ext>
            </a:extLst>
          </p:cNvPr>
          <p:cNvSpPr txBox="1">
            <a:spLocks/>
          </p:cNvSpPr>
          <p:nvPr/>
        </p:nvSpPr>
        <p:spPr>
          <a:xfrm>
            <a:off x="467544" y="1928192"/>
            <a:ext cx="8208913" cy="2731790"/>
          </a:xfrm>
          <a:prstGeom prst="rect">
            <a:avLst/>
          </a:prstGeom>
        </p:spPr>
        <p:txBody>
          <a:bodyPr>
            <a:norm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Confirmation partenariat et soutien équipe ICOPE </a:t>
            </a:r>
            <a:r>
              <a:rPr lang="fr-FR" dirty="0" err="1"/>
              <a:t>gérontopôle</a:t>
            </a:r>
            <a:r>
              <a:rPr lang="fr-FR" dirty="0"/>
              <a:t> </a:t>
            </a:r>
            <a:r>
              <a:rPr lang="fr-FR" dirty="0">
                <a:highlight>
                  <a:srgbClr val="00FF00"/>
                </a:highlight>
              </a:rPr>
              <a:t>OK</a:t>
            </a:r>
          </a:p>
          <a:p>
            <a:r>
              <a:rPr lang="fr-FR" dirty="0"/>
              <a:t>Recrutement d’une cheffe de projet </a:t>
            </a:r>
            <a:r>
              <a:rPr lang="fr-FR" dirty="0">
                <a:highlight>
                  <a:srgbClr val="00FF00"/>
                </a:highlight>
              </a:rPr>
              <a:t>OK</a:t>
            </a:r>
          </a:p>
          <a:p>
            <a:r>
              <a:rPr lang="fr-FR" dirty="0"/>
              <a:t>Recrutement d’une ARC </a:t>
            </a:r>
            <a:r>
              <a:rPr lang="fr-FR" dirty="0">
                <a:highlight>
                  <a:srgbClr val="00FF00"/>
                </a:highlight>
              </a:rPr>
              <a:t>OK</a:t>
            </a:r>
          </a:p>
          <a:p>
            <a:r>
              <a:rPr lang="fr-FR" dirty="0"/>
              <a:t>Documents de l’étude </a:t>
            </a:r>
            <a:r>
              <a:rPr lang="fr-FR" dirty="0">
                <a:highlight>
                  <a:srgbClr val="00FF00"/>
                </a:highlight>
              </a:rPr>
              <a:t>OK</a:t>
            </a:r>
          </a:p>
          <a:p>
            <a:r>
              <a:rPr lang="fr-FR" dirty="0"/>
              <a:t>Avis CPP </a:t>
            </a:r>
            <a:r>
              <a:rPr lang="fr-FR" dirty="0">
                <a:highlight>
                  <a:srgbClr val="00FF00"/>
                </a:highlight>
              </a:rPr>
              <a:t>OK</a:t>
            </a:r>
          </a:p>
          <a:p>
            <a:r>
              <a:rPr lang="fr-FR" dirty="0"/>
              <a:t>Recrutement des MSP </a:t>
            </a:r>
            <a:r>
              <a:rPr lang="fr-FR" dirty="0">
                <a:highlight>
                  <a:srgbClr val="00FF00"/>
                </a:highlight>
              </a:rPr>
              <a:t>OK</a:t>
            </a:r>
            <a:r>
              <a:rPr lang="fr-FR" dirty="0"/>
              <a:t> (N=22)</a:t>
            </a:r>
          </a:p>
          <a:p>
            <a:r>
              <a:rPr lang="fr-FR" dirty="0"/>
              <a:t>Recrutement complémentaire de sécurité </a:t>
            </a:r>
            <a:r>
              <a:rPr lang="fr-FR" dirty="0">
                <a:highlight>
                  <a:srgbClr val="FFCC00"/>
                </a:highlight>
              </a:rPr>
              <a:t>en cours</a:t>
            </a:r>
          </a:p>
          <a:p>
            <a:r>
              <a:rPr lang="fr-FR" dirty="0"/>
              <a:t>Formulaire data sharing envoyé au conseil scientifique ICOPE pour accès base de données </a:t>
            </a:r>
            <a:r>
              <a:rPr lang="fr-FR" dirty="0">
                <a:highlight>
                  <a:srgbClr val="00FF00"/>
                </a:highlight>
              </a:rPr>
              <a:t>OK</a:t>
            </a:r>
          </a:p>
          <a:p>
            <a:r>
              <a:rPr lang="fr-FR" dirty="0"/>
              <a:t>Contractualisation avec les investigateurs </a:t>
            </a:r>
            <a:r>
              <a:rPr lang="fr-FR" dirty="0">
                <a:highlight>
                  <a:srgbClr val="FFCC00"/>
                </a:highlight>
              </a:rPr>
              <a:t>en cours </a:t>
            </a:r>
            <a:r>
              <a:rPr lang="fr-FR" dirty="0">
                <a:highlight>
                  <a:srgbClr val="00FF00"/>
                </a:highlight>
              </a:rPr>
              <a:t>(accord CNGE pour exemple ADOMA)</a:t>
            </a:r>
          </a:p>
        </p:txBody>
      </p:sp>
      <p:sp>
        <p:nvSpPr>
          <p:cNvPr id="6" name="ZoneTexte 5">
            <a:extLst>
              <a:ext uri="{FF2B5EF4-FFF2-40B4-BE49-F238E27FC236}">
                <a16:creationId xmlns:a16="http://schemas.microsoft.com/office/drawing/2014/main" id="{4539948C-CCD5-4358-89C0-D88C8F5F922A}"/>
              </a:ext>
            </a:extLst>
          </p:cNvPr>
          <p:cNvSpPr txBox="1"/>
          <p:nvPr/>
        </p:nvSpPr>
        <p:spPr>
          <a:xfrm>
            <a:off x="539121" y="1485373"/>
            <a:ext cx="7787256" cy="461665"/>
          </a:xfrm>
          <a:prstGeom prst="rect">
            <a:avLst/>
          </a:prstGeom>
          <a:noFill/>
        </p:spPr>
        <p:txBody>
          <a:bodyPr wrap="square" rtlCol="0">
            <a:spAutoFit/>
          </a:bodyPr>
          <a:lstStyle/>
          <a:p>
            <a:r>
              <a:rPr lang="fr-FR" sz="2400" dirty="0">
                <a:solidFill>
                  <a:schemeClr val="tx2"/>
                </a:solidFill>
              </a:rPr>
              <a:t>Etat d’avancement</a:t>
            </a:r>
          </a:p>
        </p:txBody>
      </p:sp>
      <p:sp>
        <p:nvSpPr>
          <p:cNvPr id="3" name="Espace réservé du numéro de diapositive 3">
            <a:extLst>
              <a:ext uri="{FF2B5EF4-FFF2-40B4-BE49-F238E27FC236}">
                <a16:creationId xmlns:a16="http://schemas.microsoft.com/office/drawing/2014/main" id="{DFF9EDC9-A3DB-6BBA-E43C-49AE6CDC1993}"/>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49</a:t>
            </a:fld>
            <a:endParaRPr lang="fr-FR" dirty="0"/>
          </a:p>
        </p:txBody>
      </p:sp>
      <p:sp>
        <p:nvSpPr>
          <p:cNvPr id="4" name="Espace réservé de la date 2">
            <a:extLst>
              <a:ext uri="{FF2B5EF4-FFF2-40B4-BE49-F238E27FC236}">
                <a16:creationId xmlns:a16="http://schemas.microsoft.com/office/drawing/2014/main" id="{F874730D-581F-E538-252F-D4599FB8A6D0}"/>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7" name="Groupe 6">
            <a:extLst>
              <a:ext uri="{FF2B5EF4-FFF2-40B4-BE49-F238E27FC236}">
                <a16:creationId xmlns:a16="http://schemas.microsoft.com/office/drawing/2014/main" id="{9FF55BDA-E692-EB75-EBDF-AD148EA871CF}"/>
              </a:ext>
            </a:extLst>
          </p:cNvPr>
          <p:cNvGrpSpPr/>
          <p:nvPr/>
        </p:nvGrpSpPr>
        <p:grpSpPr>
          <a:xfrm>
            <a:off x="7426567" y="133568"/>
            <a:ext cx="1296143" cy="563678"/>
            <a:chOff x="6732240" y="279880"/>
            <a:chExt cx="1875765" cy="832712"/>
          </a:xfrm>
        </p:grpSpPr>
        <p:pic>
          <p:nvPicPr>
            <p:cNvPr id="8" name="Picture 2">
              <a:extLst>
                <a:ext uri="{FF2B5EF4-FFF2-40B4-BE49-F238E27FC236}">
                  <a16:creationId xmlns:a16="http://schemas.microsoft.com/office/drawing/2014/main" id="{A24701B8-7A7E-0544-3E54-8D1CAB8A86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Résultat de recherche d'images pour &quot;université paul sabatier&quot;">
              <a:extLst>
                <a:ext uri="{FF2B5EF4-FFF2-40B4-BE49-F238E27FC236}">
                  <a16:creationId xmlns:a16="http://schemas.microsoft.com/office/drawing/2014/main" id="{B564711F-B307-9A3E-943B-98B295D2DB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3FEE5971-6E79-7EC6-917A-85B2D89CF3EC}"/>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1" name="Titre 4">
            <a:extLst>
              <a:ext uri="{FF2B5EF4-FFF2-40B4-BE49-F238E27FC236}">
                <a16:creationId xmlns:a16="http://schemas.microsoft.com/office/drawing/2014/main" id="{E61538F3-73DF-1D93-A14C-FC0C88F3881B}"/>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2" name="Titre 1">
            <a:extLst>
              <a:ext uri="{FF2B5EF4-FFF2-40B4-BE49-F238E27FC236}">
                <a16:creationId xmlns:a16="http://schemas.microsoft.com/office/drawing/2014/main" id="{93C3D34A-2F15-DD71-69DC-BF38A5BAE268}"/>
              </a:ext>
            </a:extLst>
          </p:cNvPr>
          <p:cNvSpPr>
            <a:spLocks noGrp="1"/>
          </p:cNvSpPr>
          <p:nvPr>
            <p:ph type="title"/>
          </p:nvPr>
        </p:nvSpPr>
        <p:spPr>
          <a:xfrm>
            <a:off x="1835696" y="771550"/>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INEPPS</a:t>
            </a:r>
          </a:p>
        </p:txBody>
      </p:sp>
      <p:sp>
        <p:nvSpPr>
          <p:cNvPr id="13" name="Rectangle 12">
            <a:extLst>
              <a:ext uri="{FF2B5EF4-FFF2-40B4-BE49-F238E27FC236}">
                <a16:creationId xmlns:a16="http://schemas.microsoft.com/office/drawing/2014/main" id="{2484293B-DA8B-A3EB-8F0C-4451EB81960E}"/>
              </a:ext>
            </a:extLst>
          </p:cNvPr>
          <p:cNvSpPr/>
          <p:nvPr/>
        </p:nvSpPr>
        <p:spPr>
          <a:xfrm>
            <a:off x="315202" y="861726"/>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7" name="Rectangle 16">
            <a:extLst>
              <a:ext uri="{FF2B5EF4-FFF2-40B4-BE49-F238E27FC236}">
                <a16:creationId xmlns:a16="http://schemas.microsoft.com/office/drawing/2014/main" id="{92D36546-7E47-67C3-9BD7-1E214C93127E}"/>
              </a:ext>
            </a:extLst>
          </p:cNvPr>
          <p:cNvSpPr/>
          <p:nvPr/>
        </p:nvSpPr>
        <p:spPr>
          <a:xfrm>
            <a:off x="315202" y="1363339"/>
            <a:ext cx="8428632" cy="332791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368818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à coins arrondis 18"/>
          <p:cNvSpPr/>
          <p:nvPr/>
        </p:nvSpPr>
        <p:spPr>
          <a:xfrm>
            <a:off x="193416" y="1059582"/>
            <a:ext cx="8740628" cy="3438384"/>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5</a:t>
            </a:fld>
            <a:endParaRPr lang="fr-FR" dirty="0"/>
          </a:p>
        </p:txBody>
      </p:sp>
      <p:sp>
        <p:nvSpPr>
          <p:cNvPr id="8" name="Espace réservé du pied de page 7"/>
          <p:cNvSpPr>
            <a:spLocks noGrp="1"/>
          </p:cNvSpPr>
          <p:nvPr>
            <p:ph type="ftr" sz="quarter" idx="4294967295"/>
          </p:nvPr>
        </p:nvSpPr>
        <p:spPr>
          <a:xfrm>
            <a:off x="7092280" y="58292"/>
            <a:ext cx="1951940" cy="209202"/>
          </a:xfrm>
          <a:prstGeom prst="rect">
            <a:avLst/>
          </a:prstGeom>
        </p:spPr>
        <p:txBody>
          <a:bodyPr/>
          <a:lstStyle/>
          <a:p>
            <a:pPr algn="r"/>
            <a:r>
              <a:rPr lang="fr-FR" sz="750" b="1" dirty="0">
                <a:latin typeface="+mj-lt"/>
              </a:rPr>
              <a:t>Direction générale de l’offre de soins</a:t>
            </a:r>
          </a:p>
        </p:txBody>
      </p:sp>
      <p:grpSp>
        <p:nvGrpSpPr>
          <p:cNvPr id="12" name="Groupe 11"/>
          <p:cNvGrpSpPr/>
          <p:nvPr/>
        </p:nvGrpSpPr>
        <p:grpSpPr>
          <a:xfrm>
            <a:off x="918959" y="1131590"/>
            <a:ext cx="7632878" cy="2861130"/>
            <a:chOff x="498479" y="1056653"/>
            <a:chExt cx="7632878" cy="2861130"/>
          </a:xfrm>
        </p:grpSpPr>
        <p:sp>
          <p:nvSpPr>
            <p:cNvPr id="13" name="Rectangle 12"/>
            <p:cNvSpPr/>
            <p:nvPr/>
          </p:nvSpPr>
          <p:spPr>
            <a:xfrm>
              <a:off x="5127768" y="1626268"/>
              <a:ext cx="517154" cy="125527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Rectangle 13"/>
            <p:cNvSpPr/>
            <p:nvPr/>
          </p:nvSpPr>
          <p:spPr>
            <a:xfrm>
              <a:off x="4452787" y="1620829"/>
              <a:ext cx="517154" cy="125527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5" name="Rectangle 14"/>
            <p:cNvSpPr/>
            <p:nvPr/>
          </p:nvSpPr>
          <p:spPr>
            <a:xfrm>
              <a:off x="3747911" y="1626268"/>
              <a:ext cx="517154" cy="125527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6" name="Rectangle 15"/>
            <p:cNvSpPr/>
            <p:nvPr/>
          </p:nvSpPr>
          <p:spPr>
            <a:xfrm>
              <a:off x="3049282" y="1626268"/>
              <a:ext cx="517154" cy="125527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Rectangle 16"/>
            <p:cNvSpPr/>
            <p:nvPr/>
          </p:nvSpPr>
          <p:spPr>
            <a:xfrm>
              <a:off x="2386344" y="1630822"/>
              <a:ext cx="517154" cy="125527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1" name="Flèche droite 20"/>
            <p:cNvSpPr/>
            <p:nvPr/>
          </p:nvSpPr>
          <p:spPr>
            <a:xfrm>
              <a:off x="5812409" y="1056653"/>
              <a:ext cx="2318948" cy="2356566"/>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5" name="Flèche droite 24"/>
            <p:cNvSpPr/>
            <p:nvPr/>
          </p:nvSpPr>
          <p:spPr>
            <a:xfrm>
              <a:off x="498479" y="1270439"/>
              <a:ext cx="1800056" cy="206073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26" name="ZoneTexte 25"/>
            <p:cNvSpPr txBox="1"/>
            <p:nvPr/>
          </p:nvSpPr>
          <p:spPr>
            <a:xfrm>
              <a:off x="594750" y="1752863"/>
              <a:ext cx="1191686" cy="967308"/>
            </a:xfrm>
            <a:prstGeom prst="rect">
              <a:avLst/>
            </a:prstGeom>
            <a:noFill/>
            <a:ln>
              <a:noFill/>
            </a:ln>
          </p:spPr>
          <p:txBody>
            <a:bodyPr wrap="square" rtlCol="0" anchor="ctr">
              <a:noAutofit/>
            </a:bodyPr>
            <a:lstStyle/>
            <a:p>
              <a:pPr algn="ctr"/>
              <a:r>
                <a:rPr lang="fr-FR" sz="1100" b="1" dirty="0"/>
                <a:t>Recherche fondamentale</a:t>
              </a:r>
            </a:p>
          </p:txBody>
        </p:sp>
        <p:sp>
          <p:nvSpPr>
            <p:cNvPr id="27" name="ZoneTexte 26"/>
            <p:cNvSpPr txBox="1"/>
            <p:nvPr/>
          </p:nvSpPr>
          <p:spPr>
            <a:xfrm>
              <a:off x="5888478" y="1752863"/>
              <a:ext cx="956003" cy="950145"/>
            </a:xfrm>
            <a:prstGeom prst="rect">
              <a:avLst/>
            </a:prstGeom>
            <a:noFill/>
            <a:ln>
              <a:noFill/>
            </a:ln>
          </p:spPr>
          <p:txBody>
            <a:bodyPr wrap="square" lIns="0" rIns="0" rtlCol="0" anchor="ctr">
              <a:noAutofit/>
            </a:bodyPr>
            <a:lstStyle/>
            <a:p>
              <a:pPr algn="ctr"/>
              <a:r>
                <a:rPr lang="fr-FR" sz="1000" b="1" dirty="0"/>
                <a:t>Evaluation institutionnelle</a:t>
              </a:r>
            </a:p>
          </p:txBody>
        </p:sp>
        <p:sp>
          <p:nvSpPr>
            <p:cNvPr id="28" name="ZoneTexte 27"/>
            <p:cNvSpPr txBox="1"/>
            <p:nvPr/>
          </p:nvSpPr>
          <p:spPr>
            <a:xfrm>
              <a:off x="6920549" y="1596030"/>
              <a:ext cx="1117839" cy="1207917"/>
            </a:xfrm>
            <a:prstGeom prst="rect">
              <a:avLst/>
            </a:prstGeom>
            <a:noFill/>
            <a:ln>
              <a:noFill/>
            </a:ln>
          </p:spPr>
          <p:txBody>
            <a:bodyPr wrap="square" lIns="0" rIns="0" rtlCol="0" anchor="ctr">
              <a:noAutofit/>
            </a:bodyPr>
            <a:lstStyle/>
            <a:p>
              <a:pPr algn="ctr"/>
              <a:r>
                <a:rPr lang="fr-FR" sz="1050" b="1" dirty="0"/>
                <a:t>Prise en charge de droit commun</a:t>
              </a:r>
            </a:p>
          </p:txBody>
        </p:sp>
        <p:pic>
          <p:nvPicPr>
            <p:cNvPr id="2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703" y="3645940"/>
              <a:ext cx="779983" cy="27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0703" y="3385089"/>
              <a:ext cx="779982" cy="23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ZoneTexte 30"/>
            <p:cNvSpPr txBox="1"/>
            <p:nvPr/>
          </p:nvSpPr>
          <p:spPr>
            <a:xfrm>
              <a:off x="2304498" y="1760471"/>
              <a:ext cx="3414942" cy="628600"/>
            </a:xfrm>
            <a:prstGeom prst="rect">
              <a:avLst/>
            </a:prstGeom>
            <a:noFill/>
            <a:ln>
              <a:noFill/>
            </a:ln>
          </p:spPr>
          <p:txBody>
            <a:bodyPr wrap="square" rtlCol="0" anchor="ctr">
              <a:noAutofit/>
            </a:bodyPr>
            <a:lstStyle/>
            <a:p>
              <a:pPr algn="ctr"/>
              <a:r>
                <a:rPr lang="fr-FR" sz="1100" b="1" dirty="0"/>
                <a:t>Recherche appliquée en santé</a:t>
              </a:r>
            </a:p>
            <a:p>
              <a:pPr algn="ctr"/>
              <a:r>
                <a:rPr lang="fr-FR" sz="1100" b="1" dirty="0"/>
                <a:t>Validation de l’innovation</a:t>
              </a:r>
            </a:p>
          </p:txBody>
        </p:sp>
        <p:sp>
          <p:nvSpPr>
            <p:cNvPr id="32" name="ZoneTexte 31"/>
            <p:cNvSpPr txBox="1"/>
            <p:nvPr/>
          </p:nvSpPr>
          <p:spPr>
            <a:xfrm>
              <a:off x="2304498" y="2156245"/>
              <a:ext cx="3414942" cy="628600"/>
            </a:xfrm>
            <a:prstGeom prst="rect">
              <a:avLst/>
            </a:prstGeom>
            <a:noFill/>
            <a:ln>
              <a:noFill/>
            </a:ln>
          </p:spPr>
          <p:txBody>
            <a:bodyPr wrap="square" rtlCol="0" anchor="ctr">
              <a:noAutofit/>
            </a:bodyPr>
            <a:lstStyle/>
            <a:p>
              <a:pPr algn="ctr"/>
              <a:r>
                <a:rPr lang="fr-FR" sz="1100" b="1" dirty="0"/>
                <a:t>Sécurité, Efficacité, Efficience</a:t>
              </a:r>
            </a:p>
          </p:txBody>
        </p:sp>
      </p:grpSp>
      <p:sp>
        <p:nvSpPr>
          <p:cNvPr id="4" name="AutoShape 2" descr="Fichier:Ministère de la Santé et de la Prévention.svg — Wikipé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542" y="3383913"/>
            <a:ext cx="1290581" cy="945769"/>
          </a:xfrm>
          <a:prstGeom prst="rect">
            <a:avLst/>
          </a:prstGeom>
        </p:spPr>
      </p:pic>
      <p:sp>
        <p:nvSpPr>
          <p:cNvPr id="37" name="Titre 4"/>
          <p:cNvSpPr>
            <a:spLocks noGrp="1"/>
          </p:cNvSpPr>
          <p:nvPr>
            <p:ph type="title"/>
          </p:nvPr>
        </p:nvSpPr>
        <p:spPr>
          <a:xfrm>
            <a:off x="939175" y="306404"/>
            <a:ext cx="7272288" cy="539991"/>
          </a:xfrm>
        </p:spPr>
        <p:txBody>
          <a:bodyPr>
            <a:normAutofit fontScale="90000"/>
          </a:bodyPr>
          <a:lstStyle/>
          <a:p>
            <a:pPr marL="0" algn="ctr"/>
            <a:r>
              <a:rPr lang="fr-FR" sz="2000" dirty="0">
                <a:solidFill>
                  <a:srgbClr val="2E75B6"/>
                </a:solidFill>
                <a:latin typeface="+mn-lt"/>
                <a:ea typeface="+mn-ea"/>
                <a:cs typeface="+mn-cs"/>
              </a:rPr>
              <a:t>Continuum de la recherche</a:t>
            </a:r>
            <a:br>
              <a:rPr lang="fr-FR" sz="2000" dirty="0">
                <a:solidFill>
                  <a:srgbClr val="2E75B6"/>
                </a:solidFill>
                <a:latin typeface="+mn-lt"/>
                <a:ea typeface="+mn-ea"/>
                <a:cs typeface="+mn-cs"/>
              </a:rPr>
            </a:br>
            <a:r>
              <a:rPr lang="fr-FR" sz="1800" i="1" dirty="0">
                <a:solidFill>
                  <a:srgbClr val="7EB0DE"/>
                </a:solidFill>
              </a:rPr>
              <a:t>Place du MTSS</a:t>
            </a:r>
            <a:endParaRPr lang="fr-FR" sz="1800" dirty="0">
              <a:solidFill>
                <a:srgbClr val="2E75B6"/>
              </a:solidFill>
              <a:latin typeface="+mn-lt"/>
              <a:ea typeface="+mn-ea"/>
              <a:cs typeface="+mn-cs"/>
            </a:endParaRPr>
          </a:p>
        </p:txBody>
      </p:sp>
      <p:pic>
        <p:nvPicPr>
          <p:cNvPr id="10" name="Image 9">
            <a:extLst>
              <a:ext uri="{FF2B5EF4-FFF2-40B4-BE49-F238E27FC236}">
                <a16:creationId xmlns:a16="http://schemas.microsoft.com/office/drawing/2014/main" id="{D82AA55D-D807-E079-0D24-14677232B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5279" y="3388984"/>
            <a:ext cx="1290580" cy="990640"/>
          </a:xfrm>
          <a:prstGeom prst="rect">
            <a:avLst/>
          </a:prstGeom>
        </p:spPr>
      </p:pic>
    </p:spTree>
    <p:extLst>
      <p:ext uri="{BB962C8B-B14F-4D97-AF65-F5344CB8AC3E}">
        <p14:creationId xmlns:p14="http://schemas.microsoft.com/office/powerpoint/2010/main" val="1202302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E6950604-DDFE-4B20-BA6A-E58D1386611F}"/>
              </a:ext>
            </a:extLst>
          </p:cNvPr>
          <p:cNvSpPr txBox="1">
            <a:spLocks/>
          </p:cNvSpPr>
          <p:nvPr/>
        </p:nvSpPr>
        <p:spPr>
          <a:xfrm>
            <a:off x="683568" y="1779662"/>
            <a:ext cx="8280919" cy="2376265"/>
          </a:xfrm>
          <a:prstGeom prst="rect">
            <a:avLst/>
          </a:prstGeom>
        </p:spPr>
        <p:txBody>
          <a:bodyPr>
            <a:normAutofit fontScale="62500" lnSpcReduction="20000"/>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dirty="0"/>
              <a:t>Réseau des investigateurs en médecine générale d’Occitanie</a:t>
            </a:r>
            <a:endParaRPr lang="fr-FR" dirty="0"/>
          </a:p>
          <a:p>
            <a:pPr lvl="1"/>
            <a:r>
              <a:rPr lang="fr-FR" sz="2000" dirty="0"/>
              <a:t>190 MG impliqués</a:t>
            </a:r>
          </a:p>
          <a:p>
            <a:pPr lvl="1"/>
            <a:r>
              <a:rPr lang="fr-FR" sz="2000" dirty="0"/>
              <a:t>55 MSP et 5 MSPU</a:t>
            </a:r>
          </a:p>
          <a:p>
            <a:pPr lvl="1"/>
            <a:r>
              <a:rPr lang="fr-FR" sz="2000" dirty="0"/>
              <a:t>Animation par webinaires</a:t>
            </a:r>
          </a:p>
          <a:p>
            <a:pPr lvl="1"/>
            <a:r>
              <a:rPr lang="fr-FR" sz="2000" dirty="0"/>
              <a:t>1 rencontre par an</a:t>
            </a:r>
          </a:p>
          <a:p>
            <a:endParaRPr lang="fr-FR" sz="2100" dirty="0"/>
          </a:p>
          <a:p>
            <a:r>
              <a:rPr lang="fr-FR" sz="2600" dirty="0"/>
              <a:t>A l’heure actuelle contact personnel porteur – MSP</a:t>
            </a:r>
          </a:p>
          <a:p>
            <a:r>
              <a:rPr lang="fr-FR" sz="2600" dirty="0"/>
              <a:t>Besoin de professionnalisation et d’animation</a:t>
            </a:r>
            <a:endParaRPr lang="fr-FR" sz="1800" dirty="0"/>
          </a:p>
        </p:txBody>
      </p:sp>
      <p:sp>
        <p:nvSpPr>
          <p:cNvPr id="6" name="ZoneTexte 5">
            <a:extLst>
              <a:ext uri="{FF2B5EF4-FFF2-40B4-BE49-F238E27FC236}">
                <a16:creationId xmlns:a16="http://schemas.microsoft.com/office/drawing/2014/main" id="{7BA6AAC6-2059-4137-944B-49459C975207}"/>
              </a:ext>
            </a:extLst>
          </p:cNvPr>
          <p:cNvSpPr txBox="1"/>
          <p:nvPr/>
        </p:nvSpPr>
        <p:spPr>
          <a:xfrm>
            <a:off x="751472" y="1324819"/>
            <a:ext cx="7425032" cy="461665"/>
          </a:xfrm>
          <a:prstGeom prst="rect">
            <a:avLst/>
          </a:prstGeom>
          <a:noFill/>
        </p:spPr>
        <p:txBody>
          <a:bodyPr wrap="square" rtlCol="0">
            <a:spAutoFit/>
          </a:bodyPr>
          <a:lstStyle/>
          <a:p>
            <a:r>
              <a:rPr lang="fr-FR" sz="2400" dirty="0">
                <a:solidFill>
                  <a:schemeClr val="tx2"/>
                </a:solidFill>
              </a:rPr>
              <a:t>Recrutement</a:t>
            </a:r>
          </a:p>
        </p:txBody>
      </p:sp>
      <p:pic>
        <p:nvPicPr>
          <p:cNvPr id="7" name="Image 6">
            <a:extLst>
              <a:ext uri="{FF2B5EF4-FFF2-40B4-BE49-F238E27FC236}">
                <a16:creationId xmlns:a16="http://schemas.microsoft.com/office/drawing/2014/main" id="{1D2ED41D-D9C6-4BE9-86A4-E31D4672C116}"/>
              </a:ext>
            </a:extLst>
          </p:cNvPr>
          <p:cNvPicPr>
            <a:picLocks noChangeAspect="1"/>
          </p:cNvPicPr>
          <p:nvPr/>
        </p:nvPicPr>
        <p:blipFill>
          <a:blip r:embed="rId2"/>
          <a:stretch>
            <a:fillRect/>
          </a:stretch>
        </p:blipFill>
        <p:spPr>
          <a:xfrm>
            <a:off x="6372200" y="3291830"/>
            <a:ext cx="2001812" cy="1256067"/>
          </a:xfrm>
          <a:prstGeom prst="rect">
            <a:avLst/>
          </a:prstGeom>
        </p:spPr>
      </p:pic>
      <p:sp>
        <p:nvSpPr>
          <p:cNvPr id="3" name="Espace réservé du numéro de diapositive 3">
            <a:extLst>
              <a:ext uri="{FF2B5EF4-FFF2-40B4-BE49-F238E27FC236}">
                <a16:creationId xmlns:a16="http://schemas.microsoft.com/office/drawing/2014/main" id="{9A63C029-1E36-DAFF-705E-FD33D1198FDD}"/>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50</a:t>
            </a:fld>
            <a:endParaRPr lang="fr-FR" dirty="0"/>
          </a:p>
        </p:txBody>
      </p:sp>
      <p:sp>
        <p:nvSpPr>
          <p:cNvPr id="4" name="Espace réservé de la date 2">
            <a:extLst>
              <a:ext uri="{FF2B5EF4-FFF2-40B4-BE49-F238E27FC236}">
                <a16:creationId xmlns:a16="http://schemas.microsoft.com/office/drawing/2014/main" id="{8E54DFB5-CA09-E126-81AF-2134B3B9B7C5}"/>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8" name="Groupe 7">
            <a:extLst>
              <a:ext uri="{FF2B5EF4-FFF2-40B4-BE49-F238E27FC236}">
                <a16:creationId xmlns:a16="http://schemas.microsoft.com/office/drawing/2014/main" id="{FCC01367-345F-B251-A524-85F07C014316}"/>
              </a:ext>
            </a:extLst>
          </p:cNvPr>
          <p:cNvGrpSpPr/>
          <p:nvPr/>
        </p:nvGrpSpPr>
        <p:grpSpPr>
          <a:xfrm>
            <a:off x="7426567" y="133568"/>
            <a:ext cx="1296143" cy="563678"/>
            <a:chOff x="6732240" y="279880"/>
            <a:chExt cx="1875765" cy="832712"/>
          </a:xfrm>
        </p:grpSpPr>
        <p:pic>
          <p:nvPicPr>
            <p:cNvPr id="9" name="Picture 2">
              <a:extLst>
                <a:ext uri="{FF2B5EF4-FFF2-40B4-BE49-F238E27FC236}">
                  <a16:creationId xmlns:a16="http://schemas.microsoft.com/office/drawing/2014/main" id="{88C977A6-051C-B903-5498-F1EF68A388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2" descr="Résultat de recherche d'images pour &quot;université paul sabatier&quot;">
              <a:extLst>
                <a:ext uri="{FF2B5EF4-FFF2-40B4-BE49-F238E27FC236}">
                  <a16:creationId xmlns:a16="http://schemas.microsoft.com/office/drawing/2014/main" id="{FF33C96E-B4AB-E426-7AC9-A713E3FC04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492ABBD8-184F-EDF6-E020-2B2C019EFF99}"/>
                </a:ext>
              </a:extLst>
            </p:cNvPr>
            <p:cNvPicPr>
              <a:picLocks noChangeAspect="1"/>
            </p:cNvPicPr>
            <p:nvPr/>
          </p:nvPicPr>
          <p:blipFill>
            <a:blip r:embed="rId5"/>
            <a:stretch>
              <a:fillRect/>
            </a:stretch>
          </p:blipFill>
          <p:spPr>
            <a:xfrm>
              <a:off x="6732240" y="303213"/>
              <a:ext cx="727381" cy="715836"/>
            </a:xfrm>
            <a:prstGeom prst="rect">
              <a:avLst/>
            </a:prstGeom>
          </p:spPr>
        </p:pic>
      </p:grpSp>
      <p:sp>
        <p:nvSpPr>
          <p:cNvPr id="12" name="Titre 4">
            <a:extLst>
              <a:ext uri="{FF2B5EF4-FFF2-40B4-BE49-F238E27FC236}">
                <a16:creationId xmlns:a16="http://schemas.microsoft.com/office/drawing/2014/main" id="{59278D4D-9D3C-1AF3-6B1F-789B1DD1D9B4}"/>
              </a:ext>
            </a:extLst>
          </p:cNvPr>
          <p:cNvSpPr txBox="1">
            <a:spLocks/>
          </p:cNvSpPr>
          <p:nvPr/>
        </p:nvSpPr>
        <p:spPr>
          <a:xfrm>
            <a:off x="-31683" y="149363"/>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La recherche en soins primaires</a:t>
            </a:r>
            <a:br>
              <a:rPr lang="fr-FR" sz="2700" dirty="0">
                <a:solidFill>
                  <a:srgbClr val="2E75B6"/>
                </a:solidFill>
                <a:latin typeface="+mn-lt"/>
                <a:ea typeface="+mn-ea"/>
                <a:cs typeface="+mn-cs"/>
              </a:rPr>
            </a:br>
            <a:r>
              <a:rPr lang="fr-FR" sz="1600" i="1" dirty="0">
                <a:solidFill>
                  <a:srgbClr val="7EB0DE"/>
                </a:solidFill>
                <a:latin typeface="+mn-lt"/>
                <a:ea typeface="+mn-ea"/>
                <a:cs typeface="+mn-cs"/>
              </a:rPr>
              <a:t>Projet lauréat AAP ResP-</a:t>
            </a:r>
            <a:r>
              <a:rPr lang="fr-FR" sz="1600" i="1" dirty="0" err="1">
                <a:solidFill>
                  <a:srgbClr val="7EB0DE"/>
                </a:solidFill>
                <a:latin typeface="+mn-lt"/>
                <a:ea typeface="+mn-ea"/>
                <a:cs typeface="+mn-cs"/>
              </a:rPr>
              <a:t>ir</a:t>
            </a:r>
            <a:endParaRPr lang="fr-FR" sz="1600" i="1" dirty="0">
              <a:solidFill>
                <a:srgbClr val="7EB0DE"/>
              </a:solidFill>
              <a:latin typeface="+mn-lt"/>
              <a:ea typeface="+mn-ea"/>
              <a:cs typeface="+mn-cs"/>
            </a:endParaRPr>
          </a:p>
          <a:p>
            <a:pPr marL="0" algn="ctr"/>
            <a:endParaRPr lang="fr-FR" sz="1800" dirty="0">
              <a:solidFill>
                <a:srgbClr val="2E75B6"/>
              </a:solidFill>
              <a:latin typeface="+mn-lt"/>
              <a:ea typeface="+mn-ea"/>
              <a:cs typeface="+mn-cs"/>
            </a:endParaRPr>
          </a:p>
        </p:txBody>
      </p:sp>
      <p:sp>
        <p:nvSpPr>
          <p:cNvPr id="13" name="Titre 1">
            <a:extLst>
              <a:ext uri="{FF2B5EF4-FFF2-40B4-BE49-F238E27FC236}">
                <a16:creationId xmlns:a16="http://schemas.microsoft.com/office/drawing/2014/main" id="{04B59B49-0EB0-310F-EA45-FB0E8F56A9BF}"/>
              </a:ext>
            </a:extLst>
          </p:cNvPr>
          <p:cNvSpPr>
            <a:spLocks noGrp="1"/>
          </p:cNvSpPr>
          <p:nvPr>
            <p:ph type="title"/>
          </p:nvPr>
        </p:nvSpPr>
        <p:spPr>
          <a:xfrm>
            <a:off x="1835696" y="771550"/>
            <a:ext cx="5256584" cy="623647"/>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fr-FR" sz="2400" dirty="0">
                <a:solidFill>
                  <a:schemeClr val="tx2"/>
                </a:solidFill>
              </a:rPr>
              <a:t>INEPPS</a:t>
            </a:r>
          </a:p>
        </p:txBody>
      </p:sp>
      <p:sp>
        <p:nvSpPr>
          <p:cNvPr id="17" name="Rectangle 16">
            <a:extLst>
              <a:ext uri="{FF2B5EF4-FFF2-40B4-BE49-F238E27FC236}">
                <a16:creationId xmlns:a16="http://schemas.microsoft.com/office/drawing/2014/main" id="{2B540FA0-5A1F-9028-84FB-28AB10946661}"/>
              </a:ext>
            </a:extLst>
          </p:cNvPr>
          <p:cNvSpPr/>
          <p:nvPr/>
        </p:nvSpPr>
        <p:spPr>
          <a:xfrm>
            <a:off x="315202" y="861726"/>
            <a:ext cx="8428632" cy="41874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8" name="Rectangle 17">
            <a:extLst>
              <a:ext uri="{FF2B5EF4-FFF2-40B4-BE49-F238E27FC236}">
                <a16:creationId xmlns:a16="http://schemas.microsoft.com/office/drawing/2014/main" id="{152896F8-426E-1FFB-F803-44C7434A0E96}"/>
              </a:ext>
            </a:extLst>
          </p:cNvPr>
          <p:cNvSpPr/>
          <p:nvPr/>
        </p:nvSpPr>
        <p:spPr>
          <a:xfrm>
            <a:off x="315202" y="1363339"/>
            <a:ext cx="8428632" cy="332791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3541267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A6AA6BFB-5607-438E-B081-D822EF1EA09F}"/>
              </a:ext>
            </a:extLst>
          </p:cNvPr>
          <p:cNvSpPr txBox="1">
            <a:spLocks/>
          </p:cNvSpPr>
          <p:nvPr/>
        </p:nvSpPr>
        <p:spPr>
          <a:xfrm>
            <a:off x="395536" y="1716794"/>
            <a:ext cx="8496944" cy="3050381"/>
          </a:xfrm>
          <a:prstGeom prst="rect">
            <a:avLst/>
          </a:prstGeom>
        </p:spPr>
        <p:txBody>
          <a:bodyPr numCol="2">
            <a:normAutofit fontScale="85000" lnSpcReduction="20000"/>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Projets ayant un impact pour les patients et pour les soignants en soins primaires</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Porteurs avec variés dont statut jeune avec possibilité de thèse d’université</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Méthodes mobilisées variées </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Développement de modalités adaptées de mise en place déroulement des études pour garantir la faisabilité en soins primaires</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Mobilisation et formation des investigateurs via le RIMG</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Difficultés à trouver du personnel de recherche avec culture soins primaires et enjeu de le pérenniser</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Temps porteur important</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Modalités de contractualisation / suivi comptable</a:t>
            </a:r>
          </a:p>
          <a:p>
            <a:pPr>
              <a:lnSpc>
                <a:spcPct val="110000"/>
              </a:lnSpc>
              <a:spcAft>
                <a:spcPts val="1000"/>
              </a:spcAft>
            </a:pPr>
            <a:r>
              <a:rPr lang="fr-FR" sz="2000" dirty="0">
                <a:latin typeface="Calibri" panose="020F0502020204030204" pitchFamily="34" charset="0"/>
                <a:ea typeface="Calibri" panose="020F0502020204030204" pitchFamily="34" charset="0"/>
                <a:cs typeface="Times New Roman" panose="02020603050405020304" pitchFamily="18" charset="0"/>
              </a:rPr>
              <a:t>Budget à ne pas sous évaluer pour permettre la venue du personnel de recherche dans les sites (+ frais de transport)</a:t>
            </a:r>
          </a:p>
        </p:txBody>
      </p:sp>
      <p:sp>
        <p:nvSpPr>
          <p:cNvPr id="3" name="Espace réservé du numéro de diapositive 3">
            <a:extLst>
              <a:ext uri="{FF2B5EF4-FFF2-40B4-BE49-F238E27FC236}">
                <a16:creationId xmlns:a16="http://schemas.microsoft.com/office/drawing/2014/main" id="{F077A129-3C93-5F1D-EA18-1DDE4958B0C3}"/>
              </a:ext>
            </a:extLst>
          </p:cNvPr>
          <p:cNvSpPr txBox="1">
            <a:spLocks/>
          </p:cNvSpPr>
          <p:nvPr/>
        </p:nvSpPr>
        <p:spPr>
          <a:xfrm>
            <a:off x="7398713" y="4783500"/>
            <a:ext cx="1350000" cy="360000"/>
          </a:xfrm>
          <a:prstGeom prst="rect">
            <a:avLst/>
          </a:prstGeom>
        </p:spPr>
        <p:txBody>
          <a:bodyPr vert="horz" lIns="0" tIns="0" rIns="0" bIns="0" rtlCol="0" anchor="ctr" anchorCtr="0">
            <a:noAutofit/>
          </a:bodyPr>
          <a:lstStyle>
            <a:defPPr>
              <a:defRPr lang="fr-FR"/>
            </a:defPPr>
            <a:lvl1pPr algn="r">
              <a:defRPr sz="75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a:pPr/>
              <a:t>51</a:t>
            </a:fld>
            <a:endParaRPr lang="fr-FR" dirty="0"/>
          </a:p>
        </p:txBody>
      </p:sp>
      <p:sp>
        <p:nvSpPr>
          <p:cNvPr id="4" name="Espace réservé de la date 2">
            <a:extLst>
              <a:ext uri="{FF2B5EF4-FFF2-40B4-BE49-F238E27FC236}">
                <a16:creationId xmlns:a16="http://schemas.microsoft.com/office/drawing/2014/main" id="{25F4FD58-C76D-18FC-C775-B1A7D7E33FC8}"/>
              </a:ext>
            </a:extLst>
          </p:cNvPr>
          <p:cNvSpPr>
            <a:spLocks noGrp="1"/>
          </p:cNvSpPr>
          <p:nvPr>
            <p:ph type="dt" sz="half" idx="2"/>
          </p:nvPr>
        </p:nvSpPr>
        <p:spPr>
          <a:xfrm>
            <a:off x="323850" y="4797631"/>
            <a:ext cx="1170000" cy="345869"/>
          </a:xfrm>
        </p:spPr>
        <p:txBody>
          <a:bodyPr/>
          <a:lstStyle/>
          <a:p>
            <a:r>
              <a:rPr lang="fr-FR" cap="all" dirty="0"/>
              <a:t>21/05/2024</a:t>
            </a:r>
          </a:p>
        </p:txBody>
      </p:sp>
      <p:grpSp>
        <p:nvGrpSpPr>
          <p:cNvPr id="7" name="Groupe 6">
            <a:extLst>
              <a:ext uri="{FF2B5EF4-FFF2-40B4-BE49-F238E27FC236}">
                <a16:creationId xmlns:a16="http://schemas.microsoft.com/office/drawing/2014/main" id="{288A136F-3515-5F84-C3F1-A60B15B4F8B4}"/>
              </a:ext>
            </a:extLst>
          </p:cNvPr>
          <p:cNvGrpSpPr/>
          <p:nvPr/>
        </p:nvGrpSpPr>
        <p:grpSpPr>
          <a:xfrm>
            <a:off x="7426567" y="133568"/>
            <a:ext cx="1296143" cy="563678"/>
            <a:chOff x="6732240" y="279880"/>
            <a:chExt cx="1875765" cy="832712"/>
          </a:xfrm>
        </p:grpSpPr>
        <p:pic>
          <p:nvPicPr>
            <p:cNvPr id="8" name="Picture 2">
              <a:extLst>
                <a:ext uri="{FF2B5EF4-FFF2-40B4-BE49-F238E27FC236}">
                  <a16:creationId xmlns:a16="http://schemas.microsoft.com/office/drawing/2014/main" id="{3C348833-498A-BF6A-C324-C3237EF526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551" y="579150"/>
              <a:ext cx="1134454" cy="533442"/>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Résultat de recherche d'images pour &quot;université paul sabatier&quot;">
              <a:extLst>
                <a:ext uri="{FF2B5EF4-FFF2-40B4-BE49-F238E27FC236}">
                  <a16:creationId xmlns:a16="http://schemas.microsoft.com/office/drawing/2014/main" id="{7E6835EC-3EF6-4987-6D57-35F3D7E81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9621" y="279880"/>
              <a:ext cx="1134454" cy="3812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B2E4B15E-86E2-CE67-577D-376714586A25}"/>
                </a:ext>
              </a:extLst>
            </p:cNvPr>
            <p:cNvPicPr>
              <a:picLocks noChangeAspect="1"/>
            </p:cNvPicPr>
            <p:nvPr/>
          </p:nvPicPr>
          <p:blipFill>
            <a:blip r:embed="rId4"/>
            <a:stretch>
              <a:fillRect/>
            </a:stretch>
          </p:blipFill>
          <p:spPr>
            <a:xfrm>
              <a:off x="6732240" y="303213"/>
              <a:ext cx="727381" cy="715836"/>
            </a:xfrm>
            <a:prstGeom prst="rect">
              <a:avLst/>
            </a:prstGeom>
          </p:spPr>
        </p:pic>
      </p:grpSp>
      <p:sp>
        <p:nvSpPr>
          <p:cNvPr id="11" name="Titre 4">
            <a:extLst>
              <a:ext uri="{FF2B5EF4-FFF2-40B4-BE49-F238E27FC236}">
                <a16:creationId xmlns:a16="http://schemas.microsoft.com/office/drawing/2014/main" id="{E7072B42-65D3-A3EE-94BF-5B047BCEF9D9}"/>
              </a:ext>
            </a:extLst>
          </p:cNvPr>
          <p:cNvSpPr txBox="1">
            <a:spLocks/>
          </p:cNvSpPr>
          <p:nvPr/>
        </p:nvSpPr>
        <p:spPr>
          <a:xfrm>
            <a:off x="-31683" y="51470"/>
            <a:ext cx="9144000" cy="846065"/>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1800" dirty="0">
                <a:solidFill>
                  <a:srgbClr val="2E75B6"/>
                </a:solidFill>
                <a:latin typeface="+mn-lt"/>
                <a:ea typeface="+mn-ea"/>
                <a:cs typeface="+mn-cs"/>
              </a:rPr>
              <a:t>Conclusions </a:t>
            </a:r>
            <a:br>
              <a:rPr lang="fr-FR" sz="2700" dirty="0">
                <a:solidFill>
                  <a:srgbClr val="2E75B6"/>
                </a:solidFill>
                <a:latin typeface="+mn-lt"/>
                <a:ea typeface="+mn-ea"/>
                <a:cs typeface="+mn-cs"/>
              </a:rPr>
            </a:br>
            <a:r>
              <a:rPr lang="fr-FR" sz="1600" i="1" dirty="0">
                <a:solidFill>
                  <a:srgbClr val="7EB0DE"/>
                </a:solidFill>
                <a:latin typeface="+mn-lt"/>
                <a:ea typeface="+mn-ea"/>
                <a:cs typeface="+mn-cs"/>
              </a:rPr>
              <a:t>Points forts / difficultés</a:t>
            </a:r>
            <a:endParaRPr lang="fr-FR" sz="1800" dirty="0">
              <a:solidFill>
                <a:srgbClr val="2E75B6"/>
              </a:solidFill>
              <a:latin typeface="+mn-lt"/>
              <a:ea typeface="+mn-ea"/>
              <a:cs typeface="+mn-cs"/>
            </a:endParaRPr>
          </a:p>
        </p:txBody>
      </p:sp>
      <p:pic>
        <p:nvPicPr>
          <p:cNvPr id="3074" name="Picture 2" descr="Analytics free icon">
            <a:extLst>
              <a:ext uri="{FF2B5EF4-FFF2-40B4-BE49-F238E27FC236}">
                <a16:creationId xmlns:a16="http://schemas.microsoft.com/office/drawing/2014/main" id="{60D64052-6D66-5160-8BF6-99DCC851D2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001650"/>
            <a:ext cx="715144" cy="7151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alytics free icon">
            <a:extLst>
              <a:ext uri="{FF2B5EF4-FFF2-40B4-BE49-F238E27FC236}">
                <a16:creationId xmlns:a16="http://schemas.microsoft.com/office/drawing/2014/main" id="{930BE7BA-B41A-A221-AF8E-7BA2022F4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996840"/>
            <a:ext cx="689498" cy="6894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4FEAD12-0E2F-5148-E0C0-A5A0B389A37A}"/>
              </a:ext>
            </a:extLst>
          </p:cNvPr>
          <p:cNvSpPr/>
          <p:nvPr/>
        </p:nvSpPr>
        <p:spPr>
          <a:xfrm>
            <a:off x="326001" y="909917"/>
            <a:ext cx="4173991" cy="3750065"/>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9" name="Rectangle 18">
            <a:extLst>
              <a:ext uri="{FF2B5EF4-FFF2-40B4-BE49-F238E27FC236}">
                <a16:creationId xmlns:a16="http://schemas.microsoft.com/office/drawing/2014/main" id="{1BAEB3BE-8181-274B-27C2-CEB4C0453563}"/>
              </a:ext>
            </a:extLst>
          </p:cNvPr>
          <p:cNvSpPr/>
          <p:nvPr/>
        </p:nvSpPr>
        <p:spPr>
          <a:xfrm>
            <a:off x="4644009" y="909917"/>
            <a:ext cx="4104456" cy="3750065"/>
          </a:xfrm>
          <a:prstGeom prst="rect">
            <a:avLst/>
          </a:prstGeom>
          <a:noFill/>
          <a:ln>
            <a:solidFill>
              <a:schemeClr val="bg2">
                <a:lumMod val="75000"/>
              </a:schemeClr>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Tree>
    <p:extLst>
      <p:ext uri="{BB962C8B-B14F-4D97-AF65-F5344CB8AC3E}">
        <p14:creationId xmlns:p14="http://schemas.microsoft.com/office/powerpoint/2010/main" val="4078591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B541DB9-CBE0-D942-AF40-638D19B4F078}"/>
              </a:ext>
            </a:extLst>
          </p:cNvPr>
          <p:cNvSpPr>
            <a:spLocks noGrp="1"/>
          </p:cNvSpPr>
          <p:nvPr>
            <p:ph type="dt" sz="half" idx="10"/>
          </p:nvPr>
        </p:nvSpPr>
        <p:spPr/>
        <p:txBody>
          <a:bodyPr/>
          <a:lstStyle/>
          <a:p>
            <a:pPr algn="r"/>
            <a:fld id="{A7FAA981-6A9A-DE4E-8025-BF76DD408C7A}" type="datetime1">
              <a:rPr lang="fr-FR" cap="all" smtClean="0"/>
              <a:t>21/05/2024</a:t>
            </a:fld>
            <a:endParaRPr lang="fr-FR" cap="all" dirty="0"/>
          </a:p>
        </p:txBody>
      </p:sp>
      <p:sp>
        <p:nvSpPr>
          <p:cNvPr id="2" name="Espace réservé du numéro de diapositive 1">
            <a:extLst>
              <a:ext uri="{FF2B5EF4-FFF2-40B4-BE49-F238E27FC236}">
                <a16:creationId xmlns:a16="http://schemas.microsoft.com/office/drawing/2014/main" id="{F09C574B-C106-A742-A6F7-1B7EBDA499CF}"/>
              </a:ext>
            </a:extLst>
          </p:cNvPr>
          <p:cNvSpPr>
            <a:spLocks noGrp="1"/>
          </p:cNvSpPr>
          <p:nvPr>
            <p:ph type="sldNum" sz="quarter" idx="12"/>
          </p:nvPr>
        </p:nvSpPr>
        <p:spPr/>
        <p:txBody>
          <a:bodyPr/>
          <a:lstStyle/>
          <a:p>
            <a:fld id="{733122C9-A0B9-462F-8757-0847AD287B63}" type="slidenum">
              <a:rPr lang="fr-FR" smtClean="0"/>
              <a:pPr/>
              <a:t>52</a:t>
            </a:fld>
            <a:endParaRPr lang="fr-FR" dirty="0"/>
          </a:p>
        </p:txBody>
      </p:sp>
      <p:sp>
        <p:nvSpPr>
          <p:cNvPr id="10" name="Titre 9">
            <a:extLst>
              <a:ext uri="{FF2B5EF4-FFF2-40B4-BE49-F238E27FC236}">
                <a16:creationId xmlns:a16="http://schemas.microsoft.com/office/drawing/2014/main" id="{3F687843-9CAA-4344-9ACB-74B175375C4E}"/>
              </a:ext>
            </a:extLst>
          </p:cNvPr>
          <p:cNvSpPr>
            <a:spLocks noGrp="1"/>
          </p:cNvSpPr>
          <p:nvPr>
            <p:ph type="title"/>
          </p:nvPr>
        </p:nvSpPr>
        <p:spPr/>
        <p:txBody>
          <a:bodyPr/>
          <a:lstStyle/>
          <a:p>
            <a:endParaRPr lang="fr-FR"/>
          </a:p>
        </p:txBody>
      </p:sp>
      <p:sp>
        <p:nvSpPr>
          <p:cNvPr id="5" name="ZoneTexte 4">
            <a:extLst>
              <a:ext uri="{FF2B5EF4-FFF2-40B4-BE49-F238E27FC236}">
                <a16:creationId xmlns:a16="http://schemas.microsoft.com/office/drawing/2014/main" id="{8308571A-141D-5E09-2086-3962020C84BF}"/>
              </a:ext>
            </a:extLst>
          </p:cNvPr>
          <p:cNvSpPr txBox="1"/>
          <p:nvPr/>
        </p:nvSpPr>
        <p:spPr>
          <a:xfrm>
            <a:off x="4572000" y="2211710"/>
            <a:ext cx="4032448" cy="646331"/>
          </a:xfrm>
          <a:prstGeom prst="rect">
            <a:avLst/>
          </a:prstGeom>
          <a:noFill/>
        </p:spPr>
        <p:txBody>
          <a:bodyPr wrap="square" rtlCol="0">
            <a:spAutoFit/>
          </a:bodyPr>
          <a:lstStyle/>
          <a:p>
            <a:r>
              <a:rPr lang="fr-FR" sz="3600" b="1" dirty="0">
                <a:solidFill>
                  <a:srgbClr val="000091"/>
                </a:solidFill>
              </a:rPr>
              <a:t>SANTEXPO 2024</a:t>
            </a:r>
          </a:p>
        </p:txBody>
      </p:sp>
    </p:spTree>
    <p:extLst>
      <p:ext uri="{BB962C8B-B14F-4D97-AF65-F5344CB8AC3E}">
        <p14:creationId xmlns:p14="http://schemas.microsoft.com/office/powerpoint/2010/main" val="1299898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à coins arrondis 18"/>
          <p:cNvSpPr/>
          <p:nvPr/>
        </p:nvSpPr>
        <p:spPr>
          <a:xfrm>
            <a:off x="193416" y="1059582"/>
            <a:ext cx="8740628" cy="3438384"/>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6</a:t>
            </a:fld>
            <a:endParaRPr lang="fr-FR" dirty="0"/>
          </a:p>
        </p:txBody>
      </p:sp>
      <p:sp>
        <p:nvSpPr>
          <p:cNvPr id="8" name="Espace réservé du pied de page 7"/>
          <p:cNvSpPr>
            <a:spLocks noGrp="1"/>
          </p:cNvSpPr>
          <p:nvPr>
            <p:ph type="ftr" sz="quarter" idx="4294967295"/>
          </p:nvPr>
        </p:nvSpPr>
        <p:spPr>
          <a:xfrm>
            <a:off x="7092280" y="58292"/>
            <a:ext cx="1951940" cy="209202"/>
          </a:xfrm>
          <a:prstGeom prst="rect">
            <a:avLst/>
          </a:prstGeom>
        </p:spPr>
        <p:txBody>
          <a:bodyPr/>
          <a:lstStyle/>
          <a:p>
            <a:pPr algn="r"/>
            <a:r>
              <a:rPr lang="fr-FR" sz="750" b="1" dirty="0">
                <a:latin typeface="+mj-lt"/>
              </a:rPr>
              <a:t>Direction générale de l’offre de soins</a:t>
            </a:r>
          </a:p>
        </p:txBody>
      </p:sp>
      <p:pic>
        <p:nvPicPr>
          <p:cNvPr id="24" name="Image 23"/>
          <p:cNvPicPr>
            <a:picLocks noChangeAspect="1"/>
          </p:cNvPicPr>
          <p:nvPr/>
        </p:nvPicPr>
        <p:blipFill rotWithShape="1">
          <a:blip r:embed="rId3"/>
          <a:srcRect l="15094" t="93382" r="24075" b="2074"/>
          <a:stretch/>
        </p:blipFill>
        <p:spPr>
          <a:xfrm>
            <a:off x="3195578" y="4174338"/>
            <a:ext cx="2736304" cy="288032"/>
          </a:xfrm>
          <a:prstGeom prst="rect">
            <a:avLst/>
          </a:prstGeom>
        </p:spPr>
      </p:pic>
      <p:pic>
        <p:nvPicPr>
          <p:cNvPr id="4" name="Image 3" descr="Une image contenant texte, capture d’écran, Police, Site web&#10;&#10;Description générée automatiquement">
            <a:extLst>
              <a:ext uri="{FF2B5EF4-FFF2-40B4-BE49-F238E27FC236}">
                <a16:creationId xmlns:a16="http://schemas.microsoft.com/office/drawing/2014/main" id="{75C013E6-B563-0694-FC1A-7EAE99512A14}"/>
              </a:ext>
            </a:extLst>
          </p:cNvPr>
          <p:cNvPicPr>
            <a:picLocks noChangeAspect="1"/>
          </p:cNvPicPr>
          <p:nvPr/>
        </p:nvPicPr>
        <p:blipFill rotWithShape="1">
          <a:blip r:embed="rId4"/>
          <a:srcRect l="3749" t="26547" b="34253"/>
          <a:stretch/>
        </p:blipFill>
        <p:spPr>
          <a:xfrm>
            <a:off x="323850" y="1360885"/>
            <a:ext cx="4475391" cy="2579290"/>
          </a:xfrm>
          <a:prstGeom prst="rect">
            <a:avLst/>
          </a:prstGeom>
        </p:spPr>
      </p:pic>
      <p:pic>
        <p:nvPicPr>
          <p:cNvPr id="5" name="Image 4" descr="Une image contenant texte, capture d’écran, Police, Site web&#10;&#10;Description générée automatiquement">
            <a:extLst>
              <a:ext uri="{FF2B5EF4-FFF2-40B4-BE49-F238E27FC236}">
                <a16:creationId xmlns:a16="http://schemas.microsoft.com/office/drawing/2014/main" id="{F785C478-BD6D-0D21-4784-EA442179A996}"/>
              </a:ext>
            </a:extLst>
          </p:cNvPr>
          <p:cNvPicPr>
            <a:picLocks noChangeAspect="1"/>
          </p:cNvPicPr>
          <p:nvPr/>
        </p:nvPicPr>
        <p:blipFill rotWithShape="1">
          <a:blip r:embed="rId4"/>
          <a:srcRect l="16690" t="18288" r="19814" b="73778"/>
          <a:stretch/>
        </p:blipFill>
        <p:spPr>
          <a:xfrm>
            <a:off x="4900137" y="1391618"/>
            <a:ext cx="3416279" cy="604068"/>
          </a:xfrm>
          <a:prstGeom prst="rect">
            <a:avLst/>
          </a:prstGeom>
        </p:spPr>
      </p:pic>
      <p:pic>
        <p:nvPicPr>
          <p:cNvPr id="6" name="Image 5" descr="Une image contenant texte, capture d’écran, Police, Site web&#10;&#10;Description générée automatiquement">
            <a:extLst>
              <a:ext uri="{FF2B5EF4-FFF2-40B4-BE49-F238E27FC236}">
                <a16:creationId xmlns:a16="http://schemas.microsoft.com/office/drawing/2014/main" id="{1FEC35AC-6BE2-3D27-A1B2-A5F74750EB1E}"/>
              </a:ext>
            </a:extLst>
          </p:cNvPr>
          <p:cNvPicPr>
            <a:picLocks noChangeAspect="1"/>
          </p:cNvPicPr>
          <p:nvPr/>
        </p:nvPicPr>
        <p:blipFill rotWithShape="1">
          <a:blip r:embed="rId4"/>
          <a:srcRect l="4020" t="66468" r="8155" b="6669"/>
          <a:stretch/>
        </p:blipFill>
        <p:spPr>
          <a:xfrm>
            <a:off x="4657375" y="2190456"/>
            <a:ext cx="4083631" cy="1767517"/>
          </a:xfrm>
          <a:prstGeom prst="rect">
            <a:avLst/>
          </a:prstGeom>
        </p:spPr>
      </p:pic>
      <p:sp>
        <p:nvSpPr>
          <p:cNvPr id="10" name="Titre 4">
            <a:extLst>
              <a:ext uri="{FF2B5EF4-FFF2-40B4-BE49-F238E27FC236}">
                <a16:creationId xmlns:a16="http://schemas.microsoft.com/office/drawing/2014/main" id="{78641AE9-E81E-1BDB-BFCB-E97112CA6223}"/>
              </a:ext>
            </a:extLst>
          </p:cNvPr>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Innovation et recherche en santé</a:t>
            </a:r>
            <a:br>
              <a:rPr lang="fr-FR" sz="2000" dirty="0">
                <a:solidFill>
                  <a:srgbClr val="2E75B6"/>
                </a:solidFill>
                <a:latin typeface="+mn-lt"/>
                <a:ea typeface="+mn-ea"/>
                <a:cs typeface="+mn-cs"/>
              </a:rPr>
            </a:br>
            <a:r>
              <a:rPr lang="fr-FR" sz="1800" i="1" dirty="0">
                <a:solidFill>
                  <a:srgbClr val="7EB0DE"/>
                </a:solidFill>
              </a:rPr>
              <a:t>Les chiffres clefs de la DGOS</a:t>
            </a:r>
            <a:endParaRPr lang="fr-FR" sz="1800" dirty="0">
              <a:solidFill>
                <a:srgbClr val="2E75B6"/>
              </a:solidFill>
              <a:latin typeface="+mn-lt"/>
              <a:ea typeface="+mn-ea"/>
              <a:cs typeface="+mn-cs"/>
            </a:endParaRPr>
          </a:p>
        </p:txBody>
      </p:sp>
    </p:spTree>
    <p:extLst>
      <p:ext uri="{BB962C8B-B14F-4D97-AF65-F5344CB8AC3E}">
        <p14:creationId xmlns:p14="http://schemas.microsoft.com/office/powerpoint/2010/main" val="245639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p:txBody>
          <a:bodyPr/>
          <a:lstStyle/>
          <a:p>
            <a:endParaRPr lang="fr-FR"/>
          </a:p>
        </p:txBody>
      </p:sp>
      <p:sp>
        <p:nvSpPr>
          <p:cNvPr id="6" name="Titre 5"/>
          <p:cNvSpPr>
            <a:spLocks noGrp="1"/>
          </p:cNvSpPr>
          <p:nvPr>
            <p:ph type="title"/>
          </p:nvPr>
        </p:nvSpPr>
        <p:spPr/>
        <p:txBody>
          <a:bodyPr>
            <a:normAutofit/>
          </a:bodyPr>
          <a:lstStyle/>
          <a:p>
            <a:pPr marL="0" indent="0" algn="ctr">
              <a:buNone/>
            </a:pPr>
            <a:r>
              <a:rPr lang="fr-FR" dirty="0">
                <a:cs typeface="Calibri" panose="020F0502020204030204" pitchFamily="34" charset="0"/>
              </a:rPr>
              <a:t>2</a:t>
            </a:r>
            <a:r>
              <a:rPr lang="fr-FR" dirty="0">
                <a:solidFill>
                  <a:schemeClr val="bg1"/>
                </a:solidFill>
                <a:cs typeface="Calibri" panose="020F0502020204030204" pitchFamily="34" charset="0"/>
              </a:rPr>
              <a:t>. FOCUS SUR LA RECHERCHE EN SP</a:t>
            </a:r>
            <a:br>
              <a:rPr lang="fr-FR" dirty="0">
                <a:solidFill>
                  <a:schemeClr val="bg1"/>
                </a:solidFill>
                <a:cs typeface="Calibri" panose="020F0502020204030204" pitchFamily="34" charset="0"/>
              </a:rPr>
            </a:br>
            <a:endParaRPr lang="fr-FR" dirty="0"/>
          </a:p>
        </p:txBody>
      </p:sp>
      <p:sp>
        <p:nvSpPr>
          <p:cNvPr id="2" name="ZoneTexte 1">
            <a:extLst>
              <a:ext uri="{FF2B5EF4-FFF2-40B4-BE49-F238E27FC236}">
                <a16:creationId xmlns:a16="http://schemas.microsoft.com/office/drawing/2014/main" id="{09C762A8-A280-95CE-864D-4395715E3711}"/>
              </a:ext>
            </a:extLst>
          </p:cNvPr>
          <p:cNvSpPr txBox="1"/>
          <p:nvPr/>
        </p:nvSpPr>
        <p:spPr>
          <a:xfrm>
            <a:off x="6948264" y="282353"/>
            <a:ext cx="2075181" cy="369332"/>
          </a:xfrm>
          <a:prstGeom prst="rect">
            <a:avLst/>
          </a:prstGeom>
          <a:noFill/>
        </p:spPr>
        <p:txBody>
          <a:bodyPr wrap="square" rtlCol="0">
            <a:spAutoFit/>
          </a:bodyPr>
          <a:lstStyle/>
          <a:p>
            <a:r>
              <a:rPr lang="fr-FR" b="1" dirty="0">
                <a:solidFill>
                  <a:srgbClr val="000091"/>
                </a:solidFill>
              </a:rPr>
              <a:t>SANTEXPO 2024</a:t>
            </a:r>
          </a:p>
        </p:txBody>
      </p:sp>
      <p:sp>
        <p:nvSpPr>
          <p:cNvPr id="4" name="ZoneTexte 3">
            <a:extLst>
              <a:ext uri="{FF2B5EF4-FFF2-40B4-BE49-F238E27FC236}">
                <a16:creationId xmlns:a16="http://schemas.microsoft.com/office/drawing/2014/main" id="{CF034616-3445-3A18-DBFD-F88DDB8F07AF}"/>
              </a:ext>
            </a:extLst>
          </p:cNvPr>
          <p:cNvSpPr txBox="1"/>
          <p:nvPr/>
        </p:nvSpPr>
        <p:spPr>
          <a:xfrm>
            <a:off x="323528" y="3795886"/>
            <a:ext cx="6817319" cy="892552"/>
          </a:xfrm>
          <a:prstGeom prst="rect">
            <a:avLst/>
          </a:prstGeom>
          <a:noFill/>
        </p:spPr>
        <p:txBody>
          <a:bodyPr wrap="square">
            <a:spAutoFit/>
          </a:bodyPr>
          <a:lstStyle/>
          <a:p>
            <a:r>
              <a:rPr lang="fr-FR" sz="1600" b="1" dirty="0">
                <a:solidFill>
                  <a:schemeClr val="bg1"/>
                </a:solidFill>
              </a:rPr>
              <a:t>Teddy LEGUILLIER </a:t>
            </a:r>
          </a:p>
          <a:p>
            <a:endParaRPr lang="fr-FR" sz="400" b="1" dirty="0">
              <a:solidFill>
                <a:schemeClr val="bg1"/>
              </a:solidFill>
            </a:endParaRPr>
          </a:p>
          <a:p>
            <a:r>
              <a:rPr lang="fr-FR" sz="1600" dirty="0">
                <a:solidFill>
                  <a:schemeClr val="bg1"/>
                </a:solidFill>
              </a:rPr>
              <a:t>Conseiller scientifique bureau RI1 </a:t>
            </a:r>
          </a:p>
          <a:p>
            <a:r>
              <a:rPr lang="fr-FR" sz="1600" dirty="0">
                <a:solidFill>
                  <a:schemeClr val="bg1"/>
                </a:solidFill>
              </a:rPr>
              <a:t>MTSS-DGOS-PRI</a:t>
            </a:r>
          </a:p>
        </p:txBody>
      </p:sp>
    </p:spTree>
    <p:extLst>
      <p:ext uri="{BB962C8B-B14F-4D97-AF65-F5344CB8AC3E}">
        <p14:creationId xmlns:p14="http://schemas.microsoft.com/office/powerpoint/2010/main" val="197509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à coins arrondis 23"/>
          <p:cNvSpPr/>
          <p:nvPr/>
        </p:nvSpPr>
        <p:spPr>
          <a:xfrm>
            <a:off x="396397" y="2542891"/>
            <a:ext cx="8351838" cy="1875518"/>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endParaRPr lang="fr-FR" sz="1600" dirty="0">
              <a:latin typeface="Calibri" panose="020F0502020204030204" pitchFamily="34" charset="0"/>
              <a:cs typeface="Calibri" panose="020F0502020204030204" pitchFamily="34" charset="0"/>
            </a:endParaRPr>
          </a:p>
        </p:txBody>
      </p:sp>
      <p:sp>
        <p:nvSpPr>
          <p:cNvPr id="19" name="Rectangle à coins arrondis 18"/>
          <p:cNvSpPr/>
          <p:nvPr/>
        </p:nvSpPr>
        <p:spPr>
          <a:xfrm>
            <a:off x="396397" y="1059582"/>
            <a:ext cx="8344141" cy="1368152"/>
          </a:xfrm>
          <a:prstGeom prst="roundRect">
            <a:avLst/>
          </a:prstGeom>
          <a:solidFill>
            <a:schemeClr val="bg1"/>
          </a:solid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endParaRPr lang="fr-FR" sz="1600" dirty="0">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nvPr>
        </p:nvSpPr>
        <p:spPr/>
        <p:txBody>
          <a:bodyPr/>
          <a:lstStyle/>
          <a:p>
            <a:fld id="{733122C9-A0B9-462F-8757-0847AD287B63}" type="slidenum">
              <a:rPr lang="fr-FR" smtClean="0"/>
              <a:pPr/>
              <a:t>8</a:t>
            </a:fld>
            <a:endParaRPr lang="fr-FR" dirty="0"/>
          </a:p>
        </p:txBody>
      </p:sp>
      <p:sp>
        <p:nvSpPr>
          <p:cNvPr id="8" name="Espace réservé du pied de page 7"/>
          <p:cNvSpPr>
            <a:spLocks noGrp="1"/>
          </p:cNvSpPr>
          <p:nvPr>
            <p:ph type="ftr" sz="quarter" idx="4294967295"/>
          </p:nvPr>
        </p:nvSpPr>
        <p:spPr>
          <a:xfrm>
            <a:off x="7092280" y="58292"/>
            <a:ext cx="1951940" cy="209202"/>
          </a:xfrm>
          <a:prstGeom prst="rect">
            <a:avLst/>
          </a:prstGeom>
        </p:spPr>
        <p:txBody>
          <a:bodyPr/>
          <a:lstStyle/>
          <a:p>
            <a:pPr algn="r"/>
            <a:r>
              <a:rPr lang="fr-FR" sz="750" b="1" dirty="0">
                <a:latin typeface="+mj-lt"/>
              </a:rPr>
              <a:t>Direction générale de l’offre de soins</a:t>
            </a:r>
          </a:p>
        </p:txBody>
      </p:sp>
      <p:sp>
        <p:nvSpPr>
          <p:cNvPr id="22" name="ZoneTexte 21"/>
          <p:cNvSpPr txBox="1"/>
          <p:nvPr/>
        </p:nvSpPr>
        <p:spPr>
          <a:xfrm>
            <a:off x="1308058" y="1059582"/>
            <a:ext cx="6825042" cy="1231106"/>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4 notions se dégagent de la définition établie par l’OMS en 1978 :</a:t>
            </a:r>
          </a:p>
          <a:p>
            <a:pPr marL="285750" indent="-104775">
              <a:buFont typeface="Arial" panose="020B0604020202020204" pitchFamily="34" charset="0"/>
              <a:buChar char="•"/>
            </a:pPr>
            <a:r>
              <a:rPr lang="fr-FR" sz="1400" dirty="0">
                <a:latin typeface="Calibri" panose="020F0502020204030204" pitchFamily="34" charset="0"/>
                <a:cs typeface="Calibri" panose="020F0502020204030204" pitchFamily="34" charset="0"/>
              </a:rPr>
              <a:t>soins de santé essentiels rendus universellement accessibles aux individus</a:t>
            </a:r>
          </a:p>
          <a:p>
            <a:pPr marL="285750" indent="-104775">
              <a:buFont typeface="Arial" panose="020B0604020202020204" pitchFamily="34" charset="0"/>
              <a:buChar char="•"/>
            </a:pPr>
            <a:r>
              <a:rPr lang="fr-FR" sz="1400" dirty="0">
                <a:latin typeface="Calibri" panose="020F0502020204030204" pitchFamily="34" charset="0"/>
                <a:cs typeface="Calibri" panose="020F0502020204030204" pitchFamily="34" charset="0"/>
              </a:rPr>
              <a:t>premier niveau de contact des individus avec le système national de santé</a:t>
            </a:r>
          </a:p>
          <a:p>
            <a:pPr marL="285750" indent="-104775">
              <a:buFont typeface="Arial" panose="020B0604020202020204" pitchFamily="34" charset="0"/>
              <a:buChar char="•"/>
            </a:pPr>
            <a:r>
              <a:rPr lang="fr-FR" sz="1400" dirty="0">
                <a:latin typeface="Calibri" panose="020F0502020204030204" pitchFamily="34" charset="0"/>
                <a:cs typeface="Calibri" panose="020F0502020204030204" pitchFamily="34" charset="0"/>
              </a:rPr>
              <a:t>présents au plus proche des lieux de vie et de travail</a:t>
            </a:r>
          </a:p>
          <a:p>
            <a:pPr marL="285750" indent="-104775">
              <a:buFont typeface="Arial" panose="020B0604020202020204" pitchFamily="34" charset="0"/>
              <a:buChar char="•"/>
            </a:pPr>
            <a:r>
              <a:rPr lang="fr-FR" sz="1400" dirty="0">
                <a:latin typeface="Calibri" panose="020F0502020204030204" pitchFamily="34" charset="0"/>
                <a:cs typeface="Calibri" panose="020F0502020204030204" pitchFamily="34" charset="0"/>
              </a:rPr>
              <a:t>premier élément d’un processus continu de soins en santé</a:t>
            </a:r>
          </a:p>
        </p:txBody>
      </p:sp>
      <p:sp>
        <p:nvSpPr>
          <p:cNvPr id="23" name="ZoneTexte 22"/>
          <p:cNvSpPr txBox="1"/>
          <p:nvPr/>
        </p:nvSpPr>
        <p:spPr>
          <a:xfrm>
            <a:off x="1308058" y="2557320"/>
            <a:ext cx="7124715" cy="1846659"/>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4 grands dispositifs favorisant structuration des SP en France : </a:t>
            </a:r>
          </a:p>
          <a:p>
            <a:pPr marL="285750" indent="-104775" algn="just">
              <a:buFont typeface="Arial" panose="020B0604020202020204" pitchFamily="34" charset="0"/>
              <a:buChar char="•"/>
            </a:pPr>
            <a:r>
              <a:rPr lang="fr-FR" sz="1400" dirty="0">
                <a:latin typeface="Calibri" panose="020F0502020204030204" pitchFamily="34" charset="0"/>
                <a:cs typeface="Calibri" panose="020F0502020204030204" pitchFamily="34" charset="0"/>
              </a:rPr>
              <a:t>Equipes de soins primaires (ESP) : professionnels de santé constituées autour de MG assurant leur activité de soins autour d’un projet de santé</a:t>
            </a:r>
          </a:p>
          <a:p>
            <a:pPr marL="285750" indent="-104775" algn="just">
              <a:buFont typeface="Arial" panose="020B0604020202020204" pitchFamily="34" charset="0"/>
              <a:buChar char="•"/>
            </a:pPr>
            <a:r>
              <a:rPr lang="fr-FR" sz="1400" dirty="0">
                <a:latin typeface="Calibri" panose="020F0502020204030204" pitchFamily="34" charset="0"/>
                <a:cs typeface="Calibri" panose="020F0502020204030204" pitchFamily="34" charset="0"/>
              </a:rPr>
              <a:t>Maisons de santé pluriprofessionnelles (MSP) dotées d’une personnalité morale constituée </a:t>
            </a:r>
          </a:p>
          <a:p>
            <a:pPr marL="180975" algn="just"/>
            <a:r>
              <a:rPr lang="fr-FR" sz="1400" dirty="0">
                <a:latin typeface="Calibri" panose="020F0502020204030204" pitchFamily="34" charset="0"/>
                <a:cs typeface="Calibri" panose="020F0502020204030204" pitchFamily="34" charset="0"/>
              </a:rPr>
              <a:t>   entre des professionnels de santé</a:t>
            </a:r>
          </a:p>
          <a:p>
            <a:pPr marL="285750" indent="-104775" algn="just">
              <a:buFont typeface="Arial" panose="020B0604020202020204" pitchFamily="34" charset="0"/>
              <a:buChar char="•"/>
            </a:pPr>
            <a:r>
              <a:rPr lang="fr-FR" sz="1400" dirty="0">
                <a:latin typeface="Calibri" panose="020F0502020204030204" pitchFamily="34" charset="0"/>
                <a:cs typeface="Calibri" panose="020F0502020204030204" pitchFamily="34" charset="0"/>
              </a:rPr>
              <a:t>Centres de santé (CDS): structures sanitaires de proximité de professionnels de santé</a:t>
            </a:r>
          </a:p>
          <a:p>
            <a:pPr marL="285750" indent="-104775" algn="just">
              <a:buFont typeface="Arial" panose="020B0604020202020204" pitchFamily="34" charset="0"/>
              <a:buChar char="•"/>
            </a:pPr>
            <a:r>
              <a:rPr lang="fr-FR" sz="1400" dirty="0">
                <a:latin typeface="Calibri" panose="020F0502020204030204" pitchFamily="34" charset="0"/>
                <a:cs typeface="Calibri" panose="020F0502020204030204" pitchFamily="34" charset="0"/>
              </a:rPr>
              <a:t>Communautés professionnelles territoriales de santé (CPTS) composée d’acteurs assurant </a:t>
            </a:r>
          </a:p>
          <a:p>
            <a:pPr marL="180975" algn="just"/>
            <a:r>
              <a:rPr lang="fr-FR" sz="1400" dirty="0">
                <a:latin typeface="Calibri" panose="020F0502020204030204" pitchFamily="34" charset="0"/>
                <a:cs typeface="Calibri" panose="020F0502020204030204" pitchFamily="34" charset="0"/>
              </a:rPr>
              <a:t>   des soins de premier ou de deuxième recours et d’acteurs médico-sociaux et sociaux </a:t>
            </a:r>
          </a:p>
        </p:txBody>
      </p:sp>
      <p:sp>
        <p:nvSpPr>
          <p:cNvPr id="25" name="Titre 4"/>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Les soins primaires</a:t>
            </a:r>
            <a:br>
              <a:rPr lang="fr-FR" sz="2000" dirty="0">
                <a:solidFill>
                  <a:srgbClr val="2E75B6"/>
                </a:solidFill>
                <a:latin typeface="+mn-lt"/>
                <a:ea typeface="+mn-ea"/>
                <a:cs typeface="+mn-cs"/>
              </a:rPr>
            </a:br>
            <a:r>
              <a:rPr lang="fr-FR" sz="1800" i="1" dirty="0">
                <a:solidFill>
                  <a:srgbClr val="7EB0DE"/>
                </a:solidFill>
              </a:rPr>
              <a:t>Le modèle français</a:t>
            </a:r>
            <a:endParaRPr lang="fr-FR" sz="1800" dirty="0">
              <a:solidFill>
                <a:srgbClr val="2E75B6"/>
              </a:solidFill>
              <a:latin typeface="+mn-lt"/>
              <a:ea typeface="+mn-ea"/>
              <a:cs typeface="+mn-cs"/>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7688"/>
          <a:stretch/>
        </p:blipFill>
        <p:spPr>
          <a:xfrm>
            <a:off x="644404" y="1310918"/>
            <a:ext cx="830833" cy="756776"/>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04" y="3003798"/>
            <a:ext cx="781911" cy="781911"/>
          </a:xfrm>
          <a:prstGeom prst="rect">
            <a:avLst/>
          </a:prstGeom>
        </p:spPr>
      </p:pic>
    </p:spTree>
    <p:extLst>
      <p:ext uri="{BB962C8B-B14F-4D97-AF65-F5344CB8AC3E}">
        <p14:creationId xmlns:p14="http://schemas.microsoft.com/office/powerpoint/2010/main" val="3161633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DCDA53B-AE05-0BD7-D9EF-A61E81EE34F4}"/>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
        <p:nvSpPr>
          <p:cNvPr id="8" name="Espace réservé du pied de page 7">
            <a:extLst>
              <a:ext uri="{FF2B5EF4-FFF2-40B4-BE49-F238E27FC236}">
                <a16:creationId xmlns:a16="http://schemas.microsoft.com/office/drawing/2014/main" id="{550488F1-2D15-E16D-1624-38A01A3816CE}"/>
              </a:ext>
            </a:extLst>
          </p:cNvPr>
          <p:cNvSpPr>
            <a:spLocks noGrp="1"/>
          </p:cNvSpPr>
          <p:nvPr>
            <p:ph type="ftr" sz="quarter" idx="3"/>
          </p:nvPr>
        </p:nvSpPr>
        <p:spPr/>
        <p:txBody>
          <a:bodyPr/>
          <a:lstStyle/>
          <a:p>
            <a:r>
              <a:rPr lang="fr-FR"/>
              <a:t>Direction générale de l’offre de soins</a:t>
            </a:r>
            <a:endParaRPr lang="fr-FR" dirty="0"/>
          </a:p>
        </p:txBody>
      </p:sp>
      <p:sp>
        <p:nvSpPr>
          <p:cNvPr id="9" name="Titre 4">
            <a:extLst>
              <a:ext uri="{FF2B5EF4-FFF2-40B4-BE49-F238E27FC236}">
                <a16:creationId xmlns:a16="http://schemas.microsoft.com/office/drawing/2014/main" id="{13715B27-5584-A053-0F67-1E383DB176F7}"/>
              </a:ext>
            </a:extLst>
          </p:cNvPr>
          <p:cNvSpPr txBox="1">
            <a:spLocks/>
          </p:cNvSpPr>
          <p:nvPr/>
        </p:nvSpPr>
        <p:spPr>
          <a:xfrm>
            <a:off x="939175" y="306404"/>
            <a:ext cx="7272288" cy="539991"/>
          </a:xfrm>
          <a:prstGeom prst="rect">
            <a:avLst/>
          </a:prstGeom>
        </p:spPr>
        <p:txBody>
          <a:bodyPr vert="horz" lIns="91440" tIns="45720" rIns="91440" bIns="45720" rtlCol="0" anchor="ctr">
            <a:normAutofit fontScale="90000" lnSpcReduction="100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0" algn="ctr"/>
            <a:r>
              <a:rPr lang="fr-FR" sz="2000" dirty="0">
                <a:solidFill>
                  <a:srgbClr val="2E75B6"/>
                </a:solidFill>
                <a:latin typeface="+mn-lt"/>
                <a:ea typeface="+mn-ea"/>
                <a:cs typeface="+mn-cs"/>
              </a:rPr>
              <a:t>La recherche en soins primaires</a:t>
            </a:r>
            <a:br>
              <a:rPr lang="fr-FR" sz="2000" dirty="0">
                <a:solidFill>
                  <a:srgbClr val="2E75B6"/>
                </a:solidFill>
                <a:latin typeface="+mn-lt"/>
                <a:ea typeface="+mn-ea"/>
                <a:cs typeface="+mn-cs"/>
              </a:rPr>
            </a:br>
            <a:r>
              <a:rPr lang="fr-FR" sz="1800" i="1" dirty="0">
                <a:solidFill>
                  <a:srgbClr val="7EB0DE"/>
                </a:solidFill>
              </a:rPr>
              <a:t>Etat des lieux </a:t>
            </a:r>
            <a:endParaRPr lang="fr-FR" sz="1800" dirty="0">
              <a:solidFill>
                <a:srgbClr val="2E75B6"/>
              </a:solidFill>
              <a:latin typeface="+mn-lt"/>
              <a:ea typeface="+mn-ea"/>
              <a:cs typeface="+mn-cs"/>
            </a:endParaRPr>
          </a:p>
        </p:txBody>
      </p:sp>
      <p:pic>
        <p:nvPicPr>
          <p:cNvPr id="7" name="Image 6" descr="Une image contenant texte, capture d’écran, Tracé, ligne&#10;&#10;Description générée automatiquement">
            <a:extLst>
              <a:ext uri="{FF2B5EF4-FFF2-40B4-BE49-F238E27FC236}">
                <a16:creationId xmlns:a16="http://schemas.microsoft.com/office/drawing/2014/main" id="{CC9E7F92-AB3C-964C-978B-4A58F10A8415}"/>
              </a:ext>
            </a:extLst>
          </p:cNvPr>
          <p:cNvPicPr>
            <a:picLocks noChangeAspect="1"/>
          </p:cNvPicPr>
          <p:nvPr/>
        </p:nvPicPr>
        <p:blipFill rotWithShape="1">
          <a:blip r:embed="rId2"/>
          <a:srcRect l="905" t="3344" r="3795" b="2472"/>
          <a:stretch/>
        </p:blipFill>
        <p:spPr>
          <a:xfrm>
            <a:off x="1867674" y="1034052"/>
            <a:ext cx="4752528" cy="2754292"/>
          </a:xfrm>
          <a:prstGeom prst="rect">
            <a:avLst/>
          </a:prstGeom>
        </p:spPr>
      </p:pic>
      <p:sp>
        <p:nvSpPr>
          <p:cNvPr id="11" name="ZoneTexte 10">
            <a:extLst>
              <a:ext uri="{FF2B5EF4-FFF2-40B4-BE49-F238E27FC236}">
                <a16:creationId xmlns:a16="http://schemas.microsoft.com/office/drawing/2014/main" id="{4BA935F0-47FA-9D5F-D67C-8BA7A9C7B44E}"/>
              </a:ext>
            </a:extLst>
          </p:cNvPr>
          <p:cNvSpPr txBox="1"/>
          <p:nvPr/>
        </p:nvSpPr>
        <p:spPr>
          <a:xfrm>
            <a:off x="1710332" y="3943670"/>
            <a:ext cx="5064162" cy="646331"/>
          </a:xfrm>
          <a:prstGeom prst="rect">
            <a:avLst/>
          </a:prstGeom>
          <a:noFill/>
        </p:spPr>
        <p:txBody>
          <a:bodyPr wrap="square">
            <a:spAutoFit/>
          </a:bodyPr>
          <a:lstStyle/>
          <a:p>
            <a:pPr algn="just"/>
            <a:r>
              <a:rPr lang="fr-FR" sz="1200" dirty="0">
                <a:latin typeface="Calibri" panose="020F0502020204030204" pitchFamily="34" charset="0"/>
                <a:cs typeface="Calibri" panose="020F0502020204030204" pitchFamily="34" charset="0"/>
              </a:rPr>
              <a:t>Classement des pays européens pour les publications issues de la recherche en soins primaires (période 2013-2022). </a:t>
            </a:r>
            <a:r>
              <a:rPr lang="fr-FR" sz="1200" b="1" dirty="0">
                <a:latin typeface="Calibri" panose="020F0502020204030204" pitchFamily="34" charset="0"/>
                <a:cs typeface="Calibri" panose="020F0502020204030204" pitchFamily="34" charset="0"/>
              </a:rPr>
              <a:t>La France se situe en 4ème position derrière les Pays-Bas, l’Allemagne et l’Espagne.</a:t>
            </a:r>
          </a:p>
        </p:txBody>
      </p:sp>
      <p:sp>
        <p:nvSpPr>
          <p:cNvPr id="16" name="Rectangle 15">
            <a:extLst>
              <a:ext uri="{FF2B5EF4-FFF2-40B4-BE49-F238E27FC236}">
                <a16:creationId xmlns:a16="http://schemas.microsoft.com/office/drawing/2014/main" id="{1E13F7F7-F5B3-E43E-D955-5E83CC6C114A}"/>
              </a:ext>
            </a:extLst>
          </p:cNvPr>
          <p:cNvSpPr/>
          <p:nvPr/>
        </p:nvSpPr>
        <p:spPr>
          <a:xfrm>
            <a:off x="1710332" y="957313"/>
            <a:ext cx="5112245" cy="2878800"/>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sp>
        <p:nvSpPr>
          <p:cNvPr id="17" name="Rectangle 16">
            <a:extLst>
              <a:ext uri="{FF2B5EF4-FFF2-40B4-BE49-F238E27FC236}">
                <a16:creationId xmlns:a16="http://schemas.microsoft.com/office/drawing/2014/main" id="{8D1E3975-345A-17FB-30FF-DCAC95A7229C}"/>
              </a:ext>
            </a:extLst>
          </p:cNvPr>
          <p:cNvSpPr/>
          <p:nvPr/>
        </p:nvSpPr>
        <p:spPr>
          <a:xfrm>
            <a:off x="1710332" y="3920124"/>
            <a:ext cx="5112245" cy="733213"/>
          </a:xfrm>
          <a:prstGeom prst="rect">
            <a:avLst/>
          </a:prstGeom>
          <a:noFill/>
          <a:ln>
            <a:solidFill>
              <a:srgbClr val="262664"/>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dk1"/>
              </a:solidFill>
            </a:endParaRPr>
          </a:p>
        </p:txBody>
      </p:sp>
      <p:grpSp>
        <p:nvGrpSpPr>
          <p:cNvPr id="3" name="Groupe 2">
            <a:extLst>
              <a:ext uri="{FF2B5EF4-FFF2-40B4-BE49-F238E27FC236}">
                <a16:creationId xmlns:a16="http://schemas.microsoft.com/office/drawing/2014/main" id="{05FFBCB6-EA16-D226-5A6D-0FBEC6DA3A32}"/>
              </a:ext>
            </a:extLst>
          </p:cNvPr>
          <p:cNvGrpSpPr/>
          <p:nvPr/>
        </p:nvGrpSpPr>
        <p:grpSpPr>
          <a:xfrm>
            <a:off x="6928178" y="832851"/>
            <a:ext cx="2184738" cy="1259499"/>
            <a:chOff x="6928178" y="832851"/>
            <a:chExt cx="2184738" cy="1259499"/>
          </a:xfrm>
        </p:grpSpPr>
        <p:pic>
          <p:nvPicPr>
            <p:cNvPr id="4" name="Image 3" descr="Une image contenant noir, obscurité&#10;&#10;Description générée automatiquement">
              <a:extLst>
                <a:ext uri="{FF2B5EF4-FFF2-40B4-BE49-F238E27FC236}">
                  <a16:creationId xmlns:a16="http://schemas.microsoft.com/office/drawing/2014/main" id="{B52D76AB-7DBD-E96B-9C4E-D4B3F2AA8364}"/>
                </a:ext>
              </a:extLst>
            </p:cNvPr>
            <p:cNvPicPr>
              <a:picLocks noChangeAspect="1"/>
            </p:cNvPicPr>
            <p:nvPr/>
          </p:nvPicPr>
          <p:blipFill>
            <a:blip r:embed="rId3">
              <a:duotone>
                <a:schemeClr val="accent2">
                  <a:shade val="45000"/>
                  <a:satMod val="135000"/>
                </a:schemeClr>
                <a:prstClr val="white"/>
              </a:duotone>
            </a:blip>
            <a:stretch>
              <a:fillRect/>
            </a:stretch>
          </p:blipFill>
          <p:spPr>
            <a:xfrm>
              <a:off x="6928178" y="832851"/>
              <a:ext cx="2184738" cy="1259499"/>
            </a:xfrm>
            <a:prstGeom prst="rect">
              <a:avLst/>
            </a:prstGeom>
          </p:spPr>
        </p:pic>
        <p:sp>
          <p:nvSpPr>
            <p:cNvPr id="5" name="Rectangle 4">
              <a:extLst>
                <a:ext uri="{FF2B5EF4-FFF2-40B4-BE49-F238E27FC236}">
                  <a16:creationId xmlns:a16="http://schemas.microsoft.com/office/drawing/2014/main" id="{C15FE1D0-8961-AD99-E30D-19621EA3FDBD}"/>
                </a:ext>
              </a:extLst>
            </p:cNvPr>
            <p:cNvSpPr/>
            <p:nvPr/>
          </p:nvSpPr>
          <p:spPr>
            <a:xfrm>
              <a:off x="7687830" y="1112727"/>
              <a:ext cx="1335895" cy="461665"/>
            </a:xfrm>
            <a:prstGeom prst="rect">
              <a:avLst/>
            </a:prstGeom>
          </p:spPr>
          <p:txBody>
            <a:bodyPr wrap="square">
              <a:spAutoFit/>
            </a:bodyPr>
            <a:lstStyle/>
            <a:p>
              <a:r>
                <a:rPr lang="fr-FR" sz="800" b="1" i="1" dirty="0"/>
                <a:t>Analyse réalisée par la cellule opérationnelle de Lille</a:t>
              </a:r>
            </a:p>
          </p:txBody>
        </p:sp>
        <p:pic>
          <p:nvPicPr>
            <p:cNvPr id="6" name="Image 5" descr="Une image contenant Graphique, conception, créativité&#10;&#10;Description générée automatiquement">
              <a:extLst>
                <a:ext uri="{FF2B5EF4-FFF2-40B4-BE49-F238E27FC236}">
                  <a16:creationId xmlns:a16="http://schemas.microsoft.com/office/drawing/2014/main" id="{969AEF0D-2A6F-B548-802C-16E9BA45810E}"/>
                </a:ext>
              </a:extLst>
            </p:cNvPr>
            <p:cNvPicPr>
              <a:picLocks noChangeAspect="1"/>
            </p:cNvPicPr>
            <p:nvPr/>
          </p:nvPicPr>
          <p:blipFill>
            <a:blip r:embed="rId4"/>
            <a:stretch>
              <a:fillRect/>
            </a:stretch>
          </p:blipFill>
          <p:spPr>
            <a:xfrm>
              <a:off x="7110670" y="1075717"/>
              <a:ext cx="566339" cy="566339"/>
            </a:xfrm>
            <a:prstGeom prst="rect">
              <a:avLst/>
            </a:prstGeom>
          </p:spPr>
        </p:pic>
      </p:grpSp>
    </p:spTree>
    <p:extLst>
      <p:ext uri="{BB962C8B-B14F-4D97-AF65-F5344CB8AC3E}">
        <p14:creationId xmlns:p14="http://schemas.microsoft.com/office/powerpoint/2010/main" val="3079115715"/>
      </p:ext>
    </p:extLst>
  </p:cSld>
  <p:clrMapOvr>
    <a:masterClrMapping/>
  </p:clrMapOvr>
</p:sld>
</file>

<file path=ppt/theme/theme1.xml><?xml version="1.0" encoding="utf-8"?>
<a:theme xmlns:a="http://schemas.openxmlformats.org/drawingml/2006/main" name="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presentation ppt_DGOS.pptx" id="{B0064140-0F82-488E-B524-C6C2029099B4}" vid="{AA084E05-CF0D-4549-B783-425241C1B68D}"/>
    </a:ext>
  </a:extLst>
</a:theme>
</file>

<file path=ppt/theme/theme2.xml><?xml version="1.0" encoding="utf-8"?>
<a:theme xmlns:a="http://schemas.openxmlformats.org/drawingml/2006/main" name="1_MODELE PPT CONF DG - CR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MSP Template PPT DGOS_mai 2022</Template>
  <TotalTime>3733</TotalTime>
  <Words>3746</Words>
  <Application>Microsoft Office PowerPoint</Application>
  <PresentationFormat>Affichage à l'écran (16:9)</PresentationFormat>
  <Paragraphs>621</Paragraphs>
  <Slides>52</Slides>
  <Notes>8</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52</vt:i4>
      </vt:variant>
    </vt:vector>
  </HeadingPairs>
  <TitlesOfParts>
    <vt:vector size="62" baseType="lpstr">
      <vt:lpstr>Arial</vt:lpstr>
      <vt:lpstr>Calibri</vt:lpstr>
      <vt:lpstr>Cambria Math</vt:lpstr>
      <vt:lpstr>Courier New</vt:lpstr>
      <vt:lpstr>Marianne</vt:lpstr>
      <vt:lpstr>Symbol</vt:lpstr>
      <vt:lpstr>Times New Roman</vt:lpstr>
      <vt:lpstr>Wingdings</vt:lpstr>
      <vt:lpstr>TEMPLATE_INTITULE_OFFICIEL</vt:lpstr>
      <vt:lpstr>1_MODELE PPT CONF DG - CRI</vt:lpstr>
      <vt:lpstr>Présentation PowerPoint</vt:lpstr>
      <vt:lpstr>Plan</vt:lpstr>
      <vt:lpstr>1. ORGANISATION ET FINANCEMENT DE LA RECHERCHE EN SANTE A LA DGOS </vt:lpstr>
      <vt:lpstr>La recherche en santé Les grandes étapes</vt:lpstr>
      <vt:lpstr>Continuum de la recherche Place du MTSS</vt:lpstr>
      <vt:lpstr>Présentation PowerPoint</vt:lpstr>
      <vt:lpstr>2. FOCUS SUR LA RECHERCHE EN SP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APPORT DES GIRCI EN SOUTIEN A LA RECHERCHE EN SP </vt:lpstr>
      <vt:lpstr>I- Les GIRCI : animateurs territoriaux de la recherche en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 Présentation de 3 projets lauréat à l’AAP ReS-Pir </vt:lpstr>
      <vt:lpstr>Présentation PowerPoint</vt:lpstr>
      <vt:lpstr>Présentation PowerPoint</vt:lpstr>
      <vt:lpstr>Présentation PowerPoint</vt:lpstr>
      <vt:lpstr>Présentation PowerPoint</vt:lpstr>
      <vt:lpstr>Présentation PowerPoint</vt:lpstr>
      <vt:lpstr>PsychoMG</vt:lpstr>
      <vt:lpstr>PsychoMG</vt:lpstr>
      <vt:lpstr>PsychoMG</vt:lpstr>
      <vt:lpstr>PsychoMG</vt:lpstr>
      <vt:lpstr>Etat d’avancement</vt:lpstr>
      <vt:lpstr>ENVOL</vt:lpstr>
      <vt:lpstr>ENVOL</vt:lpstr>
      <vt:lpstr>ENVOL</vt:lpstr>
      <vt:lpstr>INEPPS</vt:lpstr>
      <vt:lpstr>INEPPS</vt:lpstr>
      <vt:lpstr>INEPPS</vt:lpstr>
      <vt:lpstr>INEPPS</vt:lpstr>
      <vt:lpstr>INEPPS</vt:lpstr>
      <vt:lpstr>Présentation PowerPoint</vt:lpstr>
      <vt:lpstr>Présentation PowerPoint</vt:lpstr>
    </vt:vector>
  </TitlesOfParts>
  <Manager>Client</Manager>
  <Company>BPT/DNUM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AISSAT, Dalhia (DGOS/SOUS-DIR PILOTAGE PERFORMANCE/PF4)</dc:creator>
  <cp:lastModifiedBy>Bastien Mézerette</cp:lastModifiedBy>
  <cp:revision>337</cp:revision>
  <dcterms:created xsi:type="dcterms:W3CDTF">2022-06-17T09:20:07Z</dcterms:created>
  <dcterms:modified xsi:type="dcterms:W3CDTF">2024-05-21T05:52:53Z</dcterms:modified>
</cp:coreProperties>
</file>